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81" r:id="rId4"/>
    <p:sldId id="283" r:id="rId5"/>
    <p:sldId id="289" r:id="rId6"/>
    <p:sldId id="286" r:id="rId7"/>
    <p:sldId id="282" r:id="rId8"/>
    <p:sldId id="284" r:id="rId9"/>
    <p:sldId id="258" r:id="rId10"/>
    <p:sldId id="259" r:id="rId11"/>
    <p:sldId id="260" r:id="rId12"/>
    <p:sldId id="261" r:id="rId13"/>
    <p:sldId id="285" r:id="rId14"/>
    <p:sldId id="262" r:id="rId15"/>
    <p:sldId id="287" r:id="rId16"/>
    <p:sldId id="288" r:id="rId17"/>
    <p:sldId id="290" r:id="rId18"/>
    <p:sldId id="28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117" d="100"/>
          <a:sy n="117" d="100"/>
        </p:scale>
        <p:origin x="120" y="4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7/3/2020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5027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6945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7/3/2020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583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8473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7/3/2020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6713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1329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573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7/3/2020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2840535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164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7/3/2020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309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2393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7/3/2020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06354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its.dot.gov/research_areas/attri/pretrip_concierge.htm" TargetMode="External"/><Relationship Id="rId2" Type="http://schemas.openxmlformats.org/officeDocument/2006/relationships/hyperlink" Target="https://www.its.dot.gov/research_areas/attri/wayfinding_nav.htm" TargetMode="External"/><Relationship Id="rId1" Type="http://schemas.openxmlformats.org/officeDocument/2006/relationships/slideLayout" Target="../slideLayouts/slideLayout4.xml"/><Relationship Id="rId5" Type="http://schemas.openxmlformats.org/officeDocument/2006/relationships/hyperlink" Target="https://www.its.dot.gov/research_areas/attri/automation.htm" TargetMode="External"/><Relationship Id="rId4" Type="http://schemas.openxmlformats.org/officeDocument/2006/relationships/hyperlink" Target="https://www.its.dot.gov/research_areas/attri/safe_crossing.ht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www.innovativemobility.org/"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58785-02C1-4AF8-8817-6E25EB89AE12}"/>
              </a:ext>
            </a:extLst>
          </p:cNvPr>
          <p:cNvSpPr>
            <a:spLocks noGrp="1"/>
          </p:cNvSpPr>
          <p:nvPr>
            <p:ph type="ctrTitle"/>
          </p:nvPr>
        </p:nvSpPr>
        <p:spPr>
          <a:xfrm>
            <a:off x="450562" y="636709"/>
            <a:ext cx="10993549" cy="1475013"/>
          </a:xfrm>
        </p:spPr>
        <p:txBody>
          <a:bodyPr/>
          <a:lstStyle/>
          <a:p>
            <a:r>
              <a:rPr lang="en-US" dirty="0"/>
              <a:t>Mobility on Demand: State of the Practice, Opportunities, and Challenges</a:t>
            </a:r>
          </a:p>
        </p:txBody>
      </p:sp>
      <p:sp>
        <p:nvSpPr>
          <p:cNvPr id="3" name="Subtitle 2">
            <a:extLst>
              <a:ext uri="{FF2B5EF4-FFF2-40B4-BE49-F238E27FC236}">
                <a16:creationId xmlns:a16="http://schemas.microsoft.com/office/drawing/2014/main" id="{3FA73E9B-1108-4DEE-A458-4C46191572C8}"/>
              </a:ext>
            </a:extLst>
          </p:cNvPr>
          <p:cNvSpPr>
            <a:spLocks noGrp="1"/>
          </p:cNvSpPr>
          <p:nvPr>
            <p:ph type="subTitle" idx="1"/>
          </p:nvPr>
        </p:nvSpPr>
        <p:spPr>
          <a:xfrm>
            <a:off x="450565" y="2111723"/>
            <a:ext cx="10993546" cy="933556"/>
          </a:xfrm>
        </p:spPr>
        <p:txBody>
          <a:bodyPr>
            <a:normAutofit/>
          </a:bodyPr>
          <a:lstStyle/>
          <a:p>
            <a:r>
              <a:rPr lang="en-US" sz="1800" dirty="0"/>
              <a:t>Adam Cohen</a:t>
            </a:r>
          </a:p>
          <a:p>
            <a:r>
              <a:rPr lang="en-US" sz="1800" dirty="0"/>
              <a:t>Researcher, University of California, Berkeley</a:t>
            </a:r>
          </a:p>
        </p:txBody>
      </p:sp>
    </p:spTree>
    <p:extLst>
      <p:ext uri="{BB962C8B-B14F-4D97-AF65-F5344CB8AC3E}">
        <p14:creationId xmlns:p14="http://schemas.microsoft.com/office/powerpoint/2010/main" val="1253724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CE2988-54A4-4CC0-81ED-2D4D26E73D40}"/>
              </a:ext>
            </a:extLst>
          </p:cNvPr>
          <p:cNvSpPr>
            <a:spLocks noGrp="1"/>
          </p:cNvSpPr>
          <p:nvPr>
            <p:ph type="title"/>
          </p:nvPr>
        </p:nvSpPr>
        <p:spPr/>
        <p:txBody>
          <a:bodyPr>
            <a:normAutofit fontScale="90000"/>
          </a:bodyPr>
          <a:lstStyle/>
          <a:p>
            <a:pPr algn="ctr"/>
            <a:r>
              <a:rPr lang="en-US" sz="4000" dirty="0"/>
              <a:t>Transportation network companies (TNC</a:t>
            </a:r>
            <a:r>
              <a:rPr lang="en-US" sz="3200" dirty="0"/>
              <a:t>s</a:t>
            </a:r>
            <a:r>
              <a:rPr lang="en-US" sz="4000" dirty="0"/>
              <a:t>)</a:t>
            </a:r>
          </a:p>
        </p:txBody>
      </p:sp>
      <p:sp>
        <p:nvSpPr>
          <p:cNvPr id="5" name="Content Placeholder 4">
            <a:extLst>
              <a:ext uri="{FF2B5EF4-FFF2-40B4-BE49-F238E27FC236}">
                <a16:creationId xmlns:a16="http://schemas.microsoft.com/office/drawing/2014/main" id="{CF1CB474-8FD6-4BBF-9451-F3F9C254C9EB}"/>
              </a:ext>
            </a:extLst>
          </p:cNvPr>
          <p:cNvSpPr>
            <a:spLocks noGrp="1"/>
          </p:cNvSpPr>
          <p:nvPr>
            <p:ph sz="half" idx="1"/>
          </p:nvPr>
        </p:nvSpPr>
        <p:spPr/>
        <p:txBody>
          <a:bodyPr>
            <a:normAutofit/>
          </a:bodyPr>
          <a:lstStyle/>
          <a:p>
            <a:pPr marL="0" indent="0" algn="ctr">
              <a:buNone/>
            </a:pPr>
            <a:r>
              <a:rPr lang="en-US" sz="2000" b="1" dirty="0"/>
              <a:t>Transportation Network Companies (also referred to as TNCs, </a:t>
            </a:r>
            <a:r>
              <a:rPr lang="en-US" sz="2000" b="1" dirty="0" err="1"/>
              <a:t>ridesourcing</a:t>
            </a:r>
            <a:r>
              <a:rPr lang="en-US" sz="2000" b="1" dirty="0"/>
              <a:t>, and </a:t>
            </a:r>
            <a:r>
              <a:rPr lang="en-US" sz="2000" b="1" dirty="0" err="1"/>
              <a:t>ridehailing</a:t>
            </a:r>
            <a:r>
              <a:rPr lang="en-US" sz="2000" dirty="0"/>
              <a:t>): TNCs provide prearranged and on-demand transportation services for compensation in which drivers of personal vehicles connect with passengers. Digital applications are typically used for booking, electronic payment, and ratings.</a:t>
            </a:r>
          </a:p>
          <a:p>
            <a:pPr algn="ctr"/>
            <a:endParaRPr lang="en-US" sz="2000" dirty="0"/>
          </a:p>
        </p:txBody>
      </p:sp>
      <p:sp>
        <p:nvSpPr>
          <p:cNvPr id="6" name="Content Placeholder 5">
            <a:extLst>
              <a:ext uri="{FF2B5EF4-FFF2-40B4-BE49-F238E27FC236}">
                <a16:creationId xmlns:a16="http://schemas.microsoft.com/office/drawing/2014/main" id="{038D6F16-8184-4AC2-89F1-5DF750D710BE}"/>
              </a:ext>
            </a:extLst>
          </p:cNvPr>
          <p:cNvSpPr>
            <a:spLocks noGrp="1"/>
          </p:cNvSpPr>
          <p:nvPr>
            <p:ph sz="half" idx="2"/>
          </p:nvPr>
        </p:nvSpPr>
        <p:spPr>
          <a:xfrm>
            <a:off x="6217707" y="2562739"/>
            <a:ext cx="5422392" cy="4425890"/>
          </a:xfrm>
        </p:spPr>
        <p:txBody>
          <a:bodyPr>
            <a:normAutofit/>
          </a:bodyPr>
          <a:lstStyle/>
          <a:p>
            <a:pPr marL="0" indent="0">
              <a:buNone/>
            </a:pPr>
            <a:r>
              <a:rPr lang="en-US" dirty="0"/>
              <a:t>Transportation Disadvantaged (TD) and Late Shift Programs -- Pinellas County, FL</a:t>
            </a:r>
          </a:p>
          <a:p>
            <a:r>
              <a:rPr lang="en-US" dirty="0"/>
              <a:t>Pinellas Suncoast Transit Authority (PSTA) partners with TNCs, taxis, and paratransit providers to offer subsidized, on-demand rides during off-peak hours (i.e., 10 PM – 6 AM) for individuals living in Pinellas County, with an income less than 150% of the poverty guideline, and who cannot otherwise complete life-sustaining trips (Forward Pinellas and PSTA, 2017). TD bus passes cost $11 a month and TD clients can pay an additional $9 a month for PTSA’s Late Shift program which provides riders with 25 on-demand rides a month from 10 PM to 6 AM. </a:t>
            </a:r>
          </a:p>
          <a:p>
            <a:endParaRPr lang="en-US" dirty="0"/>
          </a:p>
        </p:txBody>
      </p:sp>
      <p:sp>
        <p:nvSpPr>
          <p:cNvPr id="9" name="Text Placeholder 4">
            <a:extLst>
              <a:ext uri="{FF2B5EF4-FFF2-40B4-BE49-F238E27FC236}">
                <a16:creationId xmlns:a16="http://schemas.microsoft.com/office/drawing/2014/main" id="{47A24ED6-EA30-4A50-BECF-534EFF2243DB}"/>
              </a:ext>
            </a:extLst>
          </p:cNvPr>
          <p:cNvSpPr txBox="1">
            <a:spLocks/>
          </p:cNvSpPr>
          <p:nvPr/>
        </p:nvSpPr>
        <p:spPr>
          <a:xfrm>
            <a:off x="748850" y="2087606"/>
            <a:ext cx="5087075" cy="53600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200" b="1" dirty="0">
                <a:solidFill>
                  <a:schemeClr val="accent2"/>
                </a:solidFill>
              </a:rPr>
              <a:t>Service Definition</a:t>
            </a:r>
          </a:p>
        </p:txBody>
      </p:sp>
      <p:sp>
        <p:nvSpPr>
          <p:cNvPr id="10" name="Text Placeholder 6">
            <a:extLst>
              <a:ext uri="{FF2B5EF4-FFF2-40B4-BE49-F238E27FC236}">
                <a16:creationId xmlns:a16="http://schemas.microsoft.com/office/drawing/2014/main" id="{0569136C-25B7-4206-AB3E-8A05AE199E66}"/>
              </a:ext>
            </a:extLst>
          </p:cNvPr>
          <p:cNvSpPr txBox="1">
            <a:spLocks/>
          </p:cNvSpPr>
          <p:nvPr/>
        </p:nvSpPr>
        <p:spPr>
          <a:xfrm>
            <a:off x="6217707" y="2087606"/>
            <a:ext cx="5087073" cy="553373"/>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200" b="1" dirty="0">
                <a:solidFill>
                  <a:schemeClr val="accent2"/>
                </a:solidFill>
              </a:rPr>
              <a:t>Partnership Example</a:t>
            </a:r>
          </a:p>
        </p:txBody>
      </p:sp>
    </p:spTree>
    <p:extLst>
      <p:ext uri="{BB962C8B-B14F-4D97-AF65-F5344CB8AC3E}">
        <p14:creationId xmlns:p14="http://schemas.microsoft.com/office/powerpoint/2010/main" val="3224098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CE2988-54A4-4CC0-81ED-2D4D26E73D40}"/>
              </a:ext>
            </a:extLst>
          </p:cNvPr>
          <p:cNvSpPr>
            <a:spLocks noGrp="1"/>
          </p:cNvSpPr>
          <p:nvPr>
            <p:ph type="title"/>
          </p:nvPr>
        </p:nvSpPr>
        <p:spPr/>
        <p:txBody>
          <a:bodyPr>
            <a:normAutofit/>
          </a:bodyPr>
          <a:lstStyle/>
          <a:p>
            <a:pPr algn="ctr"/>
            <a:r>
              <a:rPr lang="en-US" sz="4800" dirty="0" err="1"/>
              <a:t>Microtransit</a:t>
            </a:r>
            <a:endParaRPr lang="en-US" sz="4800" dirty="0"/>
          </a:p>
        </p:txBody>
      </p:sp>
      <p:sp>
        <p:nvSpPr>
          <p:cNvPr id="5" name="Content Placeholder 4">
            <a:extLst>
              <a:ext uri="{FF2B5EF4-FFF2-40B4-BE49-F238E27FC236}">
                <a16:creationId xmlns:a16="http://schemas.microsoft.com/office/drawing/2014/main" id="{CF1CB474-8FD6-4BBF-9451-F3F9C254C9EB}"/>
              </a:ext>
            </a:extLst>
          </p:cNvPr>
          <p:cNvSpPr>
            <a:spLocks noGrp="1"/>
          </p:cNvSpPr>
          <p:nvPr>
            <p:ph sz="half" idx="1"/>
          </p:nvPr>
        </p:nvSpPr>
        <p:spPr>
          <a:xfrm>
            <a:off x="581193" y="2375807"/>
            <a:ext cx="5422390" cy="3485243"/>
          </a:xfrm>
        </p:spPr>
        <p:txBody>
          <a:bodyPr>
            <a:normAutofit/>
          </a:bodyPr>
          <a:lstStyle/>
          <a:p>
            <a:pPr marL="0" indent="0" algn="ctr">
              <a:buNone/>
            </a:pPr>
            <a:r>
              <a:rPr lang="en-US" sz="2000" b="1" dirty="0" err="1"/>
              <a:t>Microtransit</a:t>
            </a:r>
            <a:r>
              <a:rPr lang="en-US" sz="2000" b="1" dirty="0"/>
              <a:t>: </a:t>
            </a:r>
            <a:r>
              <a:rPr lang="en-US" sz="2000" dirty="0"/>
              <a:t>Privately or publicly operated technology-enabled transit service that typically uses multi-passenger/pooled shuttles or vans to provide on demand or fixed-schedule services with either dynamic or fixed routing.</a:t>
            </a:r>
          </a:p>
          <a:p>
            <a:endParaRPr lang="en-US" sz="2000" dirty="0"/>
          </a:p>
        </p:txBody>
      </p:sp>
      <p:sp>
        <p:nvSpPr>
          <p:cNvPr id="6" name="Content Placeholder 5">
            <a:extLst>
              <a:ext uri="{FF2B5EF4-FFF2-40B4-BE49-F238E27FC236}">
                <a16:creationId xmlns:a16="http://schemas.microsoft.com/office/drawing/2014/main" id="{038D6F16-8184-4AC2-89F1-5DF750D710BE}"/>
              </a:ext>
            </a:extLst>
          </p:cNvPr>
          <p:cNvSpPr>
            <a:spLocks noGrp="1"/>
          </p:cNvSpPr>
          <p:nvPr>
            <p:ph sz="half" idx="2"/>
          </p:nvPr>
        </p:nvSpPr>
        <p:spPr/>
        <p:txBody>
          <a:bodyPr/>
          <a:lstStyle/>
          <a:p>
            <a:pPr marL="0" indent="0">
              <a:buNone/>
            </a:pPr>
            <a:r>
              <a:rPr lang="en-US" dirty="0"/>
              <a:t>Via – Arlington, TX</a:t>
            </a:r>
          </a:p>
          <a:p>
            <a:r>
              <a:rPr lang="en-US" dirty="0"/>
              <a:t>The City of Arlington is supplementing its existing bus system with a partnership with the </a:t>
            </a:r>
            <a:r>
              <a:rPr lang="en-US" dirty="0" err="1"/>
              <a:t>microtransit</a:t>
            </a:r>
            <a:r>
              <a:rPr lang="en-US" dirty="0"/>
              <a:t> company, Via, to provide on-demand rides in its low-density service area. Customers can request a ride through the Via app or through a customer service telephone number and rides cost a flat fee of $3, paid through a credit card or prepaid card. Via’s vehicle fleet also includes wheelchair accessible vehicles to allow wheelchair users access to the program </a:t>
            </a:r>
          </a:p>
        </p:txBody>
      </p:sp>
      <p:sp>
        <p:nvSpPr>
          <p:cNvPr id="9" name="Text Placeholder 4">
            <a:extLst>
              <a:ext uri="{FF2B5EF4-FFF2-40B4-BE49-F238E27FC236}">
                <a16:creationId xmlns:a16="http://schemas.microsoft.com/office/drawing/2014/main" id="{D70F59D4-436B-4B80-956C-C251A7EE464C}"/>
              </a:ext>
            </a:extLst>
          </p:cNvPr>
          <p:cNvSpPr txBox="1">
            <a:spLocks/>
          </p:cNvSpPr>
          <p:nvPr/>
        </p:nvSpPr>
        <p:spPr>
          <a:xfrm>
            <a:off x="748850" y="2087606"/>
            <a:ext cx="5087075" cy="53600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200" b="1" dirty="0">
                <a:solidFill>
                  <a:schemeClr val="accent2"/>
                </a:solidFill>
              </a:rPr>
              <a:t>Service Definition</a:t>
            </a:r>
          </a:p>
        </p:txBody>
      </p:sp>
      <p:sp>
        <p:nvSpPr>
          <p:cNvPr id="10" name="Text Placeholder 6">
            <a:extLst>
              <a:ext uri="{FF2B5EF4-FFF2-40B4-BE49-F238E27FC236}">
                <a16:creationId xmlns:a16="http://schemas.microsoft.com/office/drawing/2014/main" id="{9F3C9A23-78EA-4E23-91C7-168C6767CA83}"/>
              </a:ext>
            </a:extLst>
          </p:cNvPr>
          <p:cNvSpPr txBox="1">
            <a:spLocks/>
          </p:cNvSpPr>
          <p:nvPr/>
        </p:nvSpPr>
        <p:spPr>
          <a:xfrm>
            <a:off x="6217707" y="2087606"/>
            <a:ext cx="5087073" cy="553373"/>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200" b="1" dirty="0">
                <a:solidFill>
                  <a:schemeClr val="accent2"/>
                </a:solidFill>
              </a:rPr>
              <a:t>Partnership Example</a:t>
            </a:r>
          </a:p>
        </p:txBody>
      </p:sp>
    </p:spTree>
    <p:extLst>
      <p:ext uri="{BB962C8B-B14F-4D97-AF65-F5344CB8AC3E}">
        <p14:creationId xmlns:p14="http://schemas.microsoft.com/office/powerpoint/2010/main" val="3520019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CE2988-54A4-4CC0-81ED-2D4D26E73D40}"/>
              </a:ext>
            </a:extLst>
          </p:cNvPr>
          <p:cNvSpPr>
            <a:spLocks noGrp="1"/>
          </p:cNvSpPr>
          <p:nvPr>
            <p:ph type="title"/>
          </p:nvPr>
        </p:nvSpPr>
        <p:spPr/>
        <p:txBody>
          <a:bodyPr>
            <a:normAutofit fontScale="90000"/>
          </a:bodyPr>
          <a:lstStyle/>
          <a:p>
            <a:pPr algn="ctr"/>
            <a:r>
              <a:rPr lang="en-US" sz="4000" dirty="0" err="1"/>
              <a:t>Micromobility</a:t>
            </a:r>
            <a:r>
              <a:rPr lang="en-US" sz="4000" dirty="0"/>
              <a:t> (Bike and scooter sharing)</a:t>
            </a:r>
          </a:p>
        </p:txBody>
      </p:sp>
      <p:sp>
        <p:nvSpPr>
          <p:cNvPr id="5" name="Content Placeholder 4">
            <a:extLst>
              <a:ext uri="{FF2B5EF4-FFF2-40B4-BE49-F238E27FC236}">
                <a16:creationId xmlns:a16="http://schemas.microsoft.com/office/drawing/2014/main" id="{CF1CB474-8FD6-4BBF-9451-F3F9C254C9EB}"/>
              </a:ext>
            </a:extLst>
          </p:cNvPr>
          <p:cNvSpPr>
            <a:spLocks noGrp="1"/>
          </p:cNvSpPr>
          <p:nvPr>
            <p:ph sz="half" idx="1"/>
          </p:nvPr>
        </p:nvSpPr>
        <p:spPr/>
        <p:txBody>
          <a:bodyPr>
            <a:normAutofit lnSpcReduction="10000"/>
          </a:bodyPr>
          <a:lstStyle/>
          <a:p>
            <a:r>
              <a:rPr lang="en-US" dirty="0"/>
              <a:t>The shared use of a bicycle, scooter, or other low-speed mode that enables users to have short-term access to a mode of transportation on an as-needed basis. Shared </a:t>
            </a:r>
            <a:r>
              <a:rPr lang="en-US" dirty="0" err="1"/>
              <a:t>micromobility</a:t>
            </a:r>
            <a:r>
              <a:rPr lang="en-US" dirty="0"/>
              <a:t> includes various service models and transportation modes, such as </a:t>
            </a:r>
            <a:r>
              <a:rPr lang="en-US" dirty="0" err="1"/>
              <a:t>bikesharing</a:t>
            </a:r>
            <a:r>
              <a:rPr lang="en-US" dirty="0"/>
              <a:t> and scooter sharing. </a:t>
            </a:r>
          </a:p>
          <a:p>
            <a:endParaRPr lang="en-US" dirty="0"/>
          </a:p>
        </p:txBody>
      </p:sp>
      <p:sp>
        <p:nvSpPr>
          <p:cNvPr id="6" name="Content Placeholder 5">
            <a:extLst>
              <a:ext uri="{FF2B5EF4-FFF2-40B4-BE49-F238E27FC236}">
                <a16:creationId xmlns:a16="http://schemas.microsoft.com/office/drawing/2014/main" id="{038D6F16-8184-4AC2-89F1-5DF750D710BE}"/>
              </a:ext>
            </a:extLst>
          </p:cNvPr>
          <p:cNvSpPr>
            <a:spLocks noGrp="1"/>
          </p:cNvSpPr>
          <p:nvPr>
            <p:ph sz="half" idx="2"/>
          </p:nvPr>
        </p:nvSpPr>
        <p:spPr>
          <a:xfrm>
            <a:off x="6217707" y="2648236"/>
            <a:ext cx="5422392" cy="3633047"/>
          </a:xfrm>
        </p:spPr>
        <p:txBody>
          <a:bodyPr>
            <a:normAutofit lnSpcReduction="10000"/>
          </a:bodyPr>
          <a:lstStyle/>
          <a:p>
            <a:r>
              <a:rPr lang="en-US" dirty="0" err="1"/>
              <a:t>Micromobility</a:t>
            </a:r>
            <a:r>
              <a:rPr lang="en-US" dirty="0"/>
              <a:t> can affect people with disabilities in a few different ways. The availability of adaptive devices, such as tricycles, hand pedaled cycles, recumbent cycles and others, have the opportunity to enhance access for individuals with disabilities who otherwise rely on cars or paratransit for most of their transportation needs</a:t>
            </a:r>
          </a:p>
          <a:p>
            <a:r>
              <a:rPr lang="en-US" dirty="0"/>
              <a:t>However, the placement of </a:t>
            </a:r>
            <a:r>
              <a:rPr lang="en-US" dirty="0" err="1"/>
              <a:t>micromobility</a:t>
            </a:r>
            <a:r>
              <a:rPr lang="en-US" dirty="0"/>
              <a:t> equipment in the public rights-of-way can present notable challenges for people with disabilities when bicycles or scooters block curb or ramp access</a:t>
            </a:r>
          </a:p>
          <a:p>
            <a:r>
              <a:rPr lang="en-US" dirty="0"/>
              <a:t>Policy, education, outreach, and proactive enforcement are key to protecting ADA access</a:t>
            </a:r>
          </a:p>
        </p:txBody>
      </p:sp>
      <p:sp>
        <p:nvSpPr>
          <p:cNvPr id="7" name="Text Placeholder 4">
            <a:extLst>
              <a:ext uri="{FF2B5EF4-FFF2-40B4-BE49-F238E27FC236}">
                <a16:creationId xmlns:a16="http://schemas.microsoft.com/office/drawing/2014/main" id="{BFE203F6-29C4-4169-BF5F-A5559228D439}"/>
              </a:ext>
            </a:extLst>
          </p:cNvPr>
          <p:cNvSpPr txBox="1">
            <a:spLocks/>
          </p:cNvSpPr>
          <p:nvPr/>
        </p:nvSpPr>
        <p:spPr>
          <a:xfrm>
            <a:off x="748850" y="2087606"/>
            <a:ext cx="5087075" cy="53600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200" b="1" dirty="0">
                <a:solidFill>
                  <a:schemeClr val="accent2"/>
                </a:solidFill>
              </a:rPr>
              <a:t>Service Definition</a:t>
            </a:r>
          </a:p>
        </p:txBody>
      </p:sp>
      <p:sp>
        <p:nvSpPr>
          <p:cNvPr id="8" name="Text Placeholder 6">
            <a:extLst>
              <a:ext uri="{FF2B5EF4-FFF2-40B4-BE49-F238E27FC236}">
                <a16:creationId xmlns:a16="http://schemas.microsoft.com/office/drawing/2014/main" id="{D0AEAC63-5669-4334-8ADE-C2CF7B858154}"/>
              </a:ext>
            </a:extLst>
          </p:cNvPr>
          <p:cNvSpPr txBox="1">
            <a:spLocks/>
          </p:cNvSpPr>
          <p:nvPr/>
        </p:nvSpPr>
        <p:spPr>
          <a:xfrm>
            <a:off x="6217707" y="2087606"/>
            <a:ext cx="5087073" cy="553373"/>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200" b="1" dirty="0">
                <a:solidFill>
                  <a:schemeClr val="accent2"/>
                </a:solidFill>
              </a:rPr>
              <a:t>Challenges with ADA Access</a:t>
            </a:r>
          </a:p>
        </p:txBody>
      </p:sp>
    </p:spTree>
    <p:extLst>
      <p:ext uri="{BB962C8B-B14F-4D97-AF65-F5344CB8AC3E}">
        <p14:creationId xmlns:p14="http://schemas.microsoft.com/office/powerpoint/2010/main" val="58187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37ADF-83C3-4A57-B29E-B4635801247A}"/>
              </a:ext>
            </a:extLst>
          </p:cNvPr>
          <p:cNvSpPr>
            <a:spLocks noGrp="1"/>
          </p:cNvSpPr>
          <p:nvPr>
            <p:ph type="title"/>
          </p:nvPr>
        </p:nvSpPr>
        <p:spPr/>
        <p:txBody>
          <a:bodyPr>
            <a:normAutofit/>
          </a:bodyPr>
          <a:lstStyle/>
          <a:p>
            <a:pPr algn="ctr"/>
            <a:r>
              <a:rPr lang="en-US" sz="4000" dirty="0"/>
              <a:t>App-Based Public Transit Innovations</a:t>
            </a:r>
          </a:p>
        </p:txBody>
      </p:sp>
      <p:sp>
        <p:nvSpPr>
          <p:cNvPr id="5" name="Text Placeholder 4">
            <a:extLst>
              <a:ext uri="{FF2B5EF4-FFF2-40B4-BE49-F238E27FC236}">
                <a16:creationId xmlns:a16="http://schemas.microsoft.com/office/drawing/2014/main" id="{A7E78D47-3DB4-47B4-B6B2-ADF45BC09F2B}"/>
              </a:ext>
            </a:extLst>
          </p:cNvPr>
          <p:cNvSpPr>
            <a:spLocks noGrp="1"/>
          </p:cNvSpPr>
          <p:nvPr>
            <p:ph type="body" idx="1"/>
          </p:nvPr>
        </p:nvSpPr>
        <p:spPr/>
        <p:txBody>
          <a:bodyPr/>
          <a:lstStyle/>
          <a:p>
            <a:r>
              <a:rPr lang="en-US" b="1" dirty="0" err="1"/>
              <a:t>TriMet’s</a:t>
            </a:r>
            <a:r>
              <a:rPr lang="en-US" b="1" dirty="0"/>
              <a:t> </a:t>
            </a:r>
            <a:r>
              <a:rPr lang="en-US" b="1" dirty="0" err="1"/>
              <a:t>OpenTripPlanner</a:t>
            </a:r>
            <a:endParaRPr lang="en-US" dirty="0"/>
          </a:p>
        </p:txBody>
      </p:sp>
      <p:sp>
        <p:nvSpPr>
          <p:cNvPr id="6" name="Content Placeholder 5">
            <a:extLst>
              <a:ext uri="{FF2B5EF4-FFF2-40B4-BE49-F238E27FC236}">
                <a16:creationId xmlns:a16="http://schemas.microsoft.com/office/drawing/2014/main" id="{C2CFFDA1-C8D0-4648-986E-39372BFEA5D6}"/>
              </a:ext>
            </a:extLst>
          </p:cNvPr>
          <p:cNvSpPr>
            <a:spLocks noGrp="1"/>
          </p:cNvSpPr>
          <p:nvPr>
            <p:ph sz="half" idx="2"/>
          </p:nvPr>
        </p:nvSpPr>
        <p:spPr/>
        <p:txBody>
          <a:bodyPr>
            <a:noAutofit/>
          </a:bodyPr>
          <a:lstStyle/>
          <a:p>
            <a:r>
              <a:rPr lang="en-US" dirty="0"/>
              <a:t>Goals: Expand the </a:t>
            </a:r>
            <a:r>
              <a:rPr lang="en-US" dirty="0" err="1"/>
              <a:t>OpenTripPlanner</a:t>
            </a:r>
            <a:r>
              <a:rPr lang="en-US" dirty="0"/>
              <a:t> with shared mobility options and help </a:t>
            </a:r>
            <a:r>
              <a:rPr lang="en-US" dirty="0" err="1"/>
              <a:t>TriMet</a:t>
            </a:r>
            <a:r>
              <a:rPr lang="en-US" dirty="0"/>
              <a:t> customers make informed mobility decisions</a:t>
            </a:r>
          </a:p>
          <a:p>
            <a:r>
              <a:rPr lang="en-US" dirty="0"/>
              <a:t>Survey Findings: </a:t>
            </a:r>
          </a:p>
          <a:p>
            <a:pPr lvl="1"/>
            <a:r>
              <a:rPr lang="en-US" sz="1800" dirty="0"/>
              <a:t>40% believed the addition of shared mobility options will moderately or greatly improve their mobility (n=185)</a:t>
            </a:r>
          </a:p>
          <a:p>
            <a:pPr lvl="1"/>
            <a:r>
              <a:rPr lang="en-US" sz="1800" dirty="0"/>
              <a:t>55% said that the real-time information provided was very useful </a:t>
            </a:r>
          </a:p>
          <a:p>
            <a:endParaRPr lang="en-US" dirty="0"/>
          </a:p>
        </p:txBody>
      </p:sp>
      <p:sp>
        <p:nvSpPr>
          <p:cNvPr id="7" name="Text Placeholder 6">
            <a:extLst>
              <a:ext uri="{FF2B5EF4-FFF2-40B4-BE49-F238E27FC236}">
                <a16:creationId xmlns:a16="http://schemas.microsoft.com/office/drawing/2014/main" id="{C3826C8E-D762-4103-AD08-D97BC9BB6B2E}"/>
              </a:ext>
            </a:extLst>
          </p:cNvPr>
          <p:cNvSpPr>
            <a:spLocks noGrp="1"/>
          </p:cNvSpPr>
          <p:nvPr>
            <p:ph type="body" sz="quarter" idx="3"/>
          </p:nvPr>
        </p:nvSpPr>
        <p:spPr/>
        <p:txBody>
          <a:bodyPr/>
          <a:lstStyle/>
          <a:p>
            <a:r>
              <a:rPr lang="en-US" b="1" dirty="0"/>
              <a:t>Valley Metro’s Pass2Go App</a:t>
            </a:r>
            <a:endParaRPr lang="en-US" dirty="0"/>
          </a:p>
        </p:txBody>
      </p:sp>
      <p:sp>
        <p:nvSpPr>
          <p:cNvPr id="8" name="Content Placeholder 7">
            <a:extLst>
              <a:ext uri="{FF2B5EF4-FFF2-40B4-BE49-F238E27FC236}">
                <a16:creationId xmlns:a16="http://schemas.microsoft.com/office/drawing/2014/main" id="{E709272F-D84C-4AA3-AAE2-4B6E31A40798}"/>
              </a:ext>
            </a:extLst>
          </p:cNvPr>
          <p:cNvSpPr>
            <a:spLocks noGrp="1"/>
          </p:cNvSpPr>
          <p:nvPr>
            <p:ph sz="quarter" idx="4"/>
          </p:nvPr>
        </p:nvSpPr>
        <p:spPr/>
        <p:txBody>
          <a:bodyPr>
            <a:noAutofit/>
          </a:bodyPr>
          <a:lstStyle/>
          <a:p>
            <a:r>
              <a:rPr lang="en-US" dirty="0"/>
              <a:t>Goals: Reduce the travel, wait, and trip planning; integrate fare payment; and improve accessibility of the mobile app</a:t>
            </a:r>
          </a:p>
          <a:p>
            <a:r>
              <a:rPr lang="en-US" dirty="0"/>
              <a:t>Highlights the importance of third-party accessibility testing</a:t>
            </a:r>
          </a:p>
          <a:p>
            <a:r>
              <a:rPr lang="en-US" dirty="0"/>
              <a:t>Survey Findings: </a:t>
            </a:r>
          </a:p>
          <a:p>
            <a:pPr lvl="1"/>
            <a:r>
              <a:rPr lang="en-US" sz="1800" dirty="0"/>
              <a:t>29% of survey findings reported shorter travel times; and 28% reported shorter wait times </a:t>
            </a:r>
          </a:p>
          <a:p>
            <a:pPr lvl="1"/>
            <a:r>
              <a:rPr lang="en-US" sz="1800" dirty="0"/>
              <a:t>Anecdotal evidence suggests improved ADA accessibility, however the sample size (n=11) was small</a:t>
            </a:r>
          </a:p>
        </p:txBody>
      </p:sp>
    </p:spTree>
    <p:extLst>
      <p:ext uri="{BB962C8B-B14F-4D97-AF65-F5344CB8AC3E}">
        <p14:creationId xmlns:p14="http://schemas.microsoft.com/office/powerpoint/2010/main" val="386739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CE2988-54A4-4CC0-81ED-2D4D26E73D40}"/>
              </a:ext>
            </a:extLst>
          </p:cNvPr>
          <p:cNvSpPr>
            <a:spLocks noGrp="1"/>
          </p:cNvSpPr>
          <p:nvPr>
            <p:ph type="title"/>
          </p:nvPr>
        </p:nvSpPr>
        <p:spPr/>
        <p:txBody>
          <a:bodyPr>
            <a:normAutofit/>
          </a:bodyPr>
          <a:lstStyle/>
          <a:p>
            <a:pPr algn="ctr"/>
            <a:r>
              <a:rPr lang="en-US" sz="4800" dirty="0"/>
              <a:t>Shared Automated vehicles </a:t>
            </a:r>
          </a:p>
        </p:txBody>
      </p:sp>
      <p:sp>
        <p:nvSpPr>
          <p:cNvPr id="5" name="Content Placeholder 4">
            <a:extLst>
              <a:ext uri="{FF2B5EF4-FFF2-40B4-BE49-F238E27FC236}">
                <a16:creationId xmlns:a16="http://schemas.microsoft.com/office/drawing/2014/main" id="{CF1CB474-8FD6-4BBF-9451-F3F9C254C9EB}"/>
              </a:ext>
            </a:extLst>
          </p:cNvPr>
          <p:cNvSpPr>
            <a:spLocks noGrp="1"/>
          </p:cNvSpPr>
          <p:nvPr>
            <p:ph sz="half" idx="1"/>
          </p:nvPr>
        </p:nvSpPr>
        <p:spPr>
          <a:xfrm>
            <a:off x="673610" y="2693368"/>
            <a:ext cx="5422390" cy="3633047"/>
          </a:xfrm>
        </p:spPr>
        <p:txBody>
          <a:bodyPr>
            <a:normAutofit lnSpcReduction="10000"/>
          </a:bodyPr>
          <a:lstStyle/>
          <a:p>
            <a:r>
              <a:rPr lang="en-US" dirty="0"/>
              <a:t>Vehicle automation could result in fundamental changes by altering the built environment and land use, household transportation costs, commute patterns, and mode choice. </a:t>
            </a:r>
          </a:p>
          <a:p>
            <a:endParaRPr lang="en-US" dirty="0"/>
          </a:p>
          <a:p>
            <a:pPr marL="0" indent="0" algn="ctr">
              <a:buNone/>
            </a:pPr>
            <a:r>
              <a:rPr lang="en-US" b="1" i="1" dirty="0"/>
              <a:t>Shared Automated Vehicles (SAVs): </a:t>
            </a:r>
          </a:p>
          <a:p>
            <a:pPr marL="0" indent="0" algn="ctr">
              <a:buNone/>
            </a:pPr>
            <a:r>
              <a:rPr lang="en-US" i="1" dirty="0"/>
              <a:t>Automated vehicles that are shared among multiple users and can be summoned on-demand or can operate a fixed-route service similar to public transportation. </a:t>
            </a:r>
          </a:p>
          <a:p>
            <a:endParaRPr lang="en-US" dirty="0"/>
          </a:p>
          <a:p>
            <a:endParaRPr lang="en-US" dirty="0"/>
          </a:p>
        </p:txBody>
      </p:sp>
      <p:sp>
        <p:nvSpPr>
          <p:cNvPr id="6" name="Content Placeholder 5">
            <a:extLst>
              <a:ext uri="{FF2B5EF4-FFF2-40B4-BE49-F238E27FC236}">
                <a16:creationId xmlns:a16="http://schemas.microsoft.com/office/drawing/2014/main" id="{038D6F16-8184-4AC2-89F1-5DF750D710BE}"/>
              </a:ext>
            </a:extLst>
          </p:cNvPr>
          <p:cNvSpPr>
            <a:spLocks noGrp="1"/>
          </p:cNvSpPr>
          <p:nvPr>
            <p:ph sz="half" idx="2"/>
          </p:nvPr>
        </p:nvSpPr>
        <p:spPr>
          <a:xfrm>
            <a:off x="6188417" y="2228003"/>
            <a:ext cx="5422392" cy="4434054"/>
          </a:xfrm>
        </p:spPr>
        <p:txBody>
          <a:bodyPr>
            <a:normAutofit lnSpcReduction="10000"/>
          </a:bodyPr>
          <a:lstStyle/>
          <a:p>
            <a:pPr lvl="1"/>
            <a:r>
              <a:rPr lang="en-US" sz="1800" b="1" dirty="0"/>
              <a:t>Environment and Land Use Impacts – </a:t>
            </a:r>
            <a:r>
              <a:rPr lang="en-US" sz="1800" dirty="0"/>
              <a:t>Reduced vehicle ownership due to SAVs could result in more compact urban centers and shorter commutes due to the repurposing of parking for in-fill development. However, the growth of telecommuting and AVs could also make longer commutes more practical, which could shift consumer preferences in favor of living in less dense built environments.</a:t>
            </a:r>
          </a:p>
          <a:p>
            <a:pPr lvl="1"/>
            <a:r>
              <a:rPr lang="en-US" sz="1800" b="1" dirty="0"/>
              <a:t>Social Equity - </a:t>
            </a:r>
            <a:r>
              <a:rPr lang="en-US" sz="1800" dirty="0"/>
              <a:t>Vehicle automation could reduce transportation costs  and create new opportunities for access; however, if vehicle automation lacks services for people with disabilities, or requires a credit card or a smartphone to use services, some travelers may not be able to access mobility services. </a:t>
            </a:r>
          </a:p>
        </p:txBody>
      </p:sp>
    </p:spTree>
    <p:extLst>
      <p:ext uri="{BB962C8B-B14F-4D97-AF65-F5344CB8AC3E}">
        <p14:creationId xmlns:p14="http://schemas.microsoft.com/office/powerpoint/2010/main" val="3953168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EBEE6-971F-4323-8700-75786B5E30F5}"/>
              </a:ext>
            </a:extLst>
          </p:cNvPr>
          <p:cNvSpPr>
            <a:spLocks noGrp="1"/>
          </p:cNvSpPr>
          <p:nvPr>
            <p:ph type="title"/>
          </p:nvPr>
        </p:nvSpPr>
        <p:spPr/>
        <p:txBody>
          <a:bodyPr>
            <a:normAutofit/>
          </a:bodyPr>
          <a:lstStyle/>
          <a:p>
            <a:r>
              <a:rPr lang="en-US" sz="2600" dirty="0"/>
              <a:t>Other Initiatives: </a:t>
            </a:r>
            <a:br>
              <a:rPr lang="en-US" sz="2600" dirty="0"/>
            </a:br>
            <a:r>
              <a:rPr lang="en-US" sz="2600" dirty="0"/>
              <a:t>Accessible Transportation Technologies Research Initiative </a:t>
            </a:r>
          </a:p>
        </p:txBody>
      </p:sp>
      <p:sp>
        <p:nvSpPr>
          <p:cNvPr id="3" name="Content Placeholder 2">
            <a:extLst>
              <a:ext uri="{FF2B5EF4-FFF2-40B4-BE49-F238E27FC236}">
                <a16:creationId xmlns:a16="http://schemas.microsoft.com/office/drawing/2014/main" id="{8E177776-F607-4F8F-AD42-8B5B1DD18349}"/>
              </a:ext>
            </a:extLst>
          </p:cNvPr>
          <p:cNvSpPr>
            <a:spLocks noGrp="1"/>
          </p:cNvSpPr>
          <p:nvPr>
            <p:ph sz="half" idx="1"/>
          </p:nvPr>
        </p:nvSpPr>
        <p:spPr>
          <a:xfrm>
            <a:off x="581194" y="2228003"/>
            <a:ext cx="5422390" cy="4270768"/>
          </a:xfrm>
        </p:spPr>
        <p:txBody>
          <a:bodyPr>
            <a:normAutofit lnSpcReduction="10000"/>
          </a:bodyPr>
          <a:lstStyle/>
          <a:p>
            <a:r>
              <a:rPr lang="en-US" dirty="0"/>
              <a:t>The USDOT’s Accessible Transportation Technologies Research Initiative (ATTRI) is a joint USDOT initiative, co-led by the Federal Highway Administration (FHWA), Federal Transit Administration (FTA), and Intelligent Transportation Systems Joint Program Office (ITS JPO), with support from the National Institute on Disability, Independent Living, and Rehabilitation Research (NIDILRR), and other federal partners.</a:t>
            </a:r>
          </a:p>
          <a:p>
            <a:r>
              <a:rPr lang="en-US" dirty="0"/>
              <a:t>ATTRI research focuses on removing barriers to transportation for people with visual, hearing, cognitive, and mobility disabilities. </a:t>
            </a:r>
          </a:p>
          <a:p>
            <a:endParaRPr lang="en-US" dirty="0"/>
          </a:p>
        </p:txBody>
      </p:sp>
      <p:sp>
        <p:nvSpPr>
          <p:cNvPr id="4" name="Content Placeholder 3">
            <a:extLst>
              <a:ext uri="{FF2B5EF4-FFF2-40B4-BE49-F238E27FC236}">
                <a16:creationId xmlns:a16="http://schemas.microsoft.com/office/drawing/2014/main" id="{53E096C2-AA6C-4AF7-BD0D-35BBA817FDF8}"/>
              </a:ext>
            </a:extLst>
          </p:cNvPr>
          <p:cNvSpPr>
            <a:spLocks noGrp="1"/>
          </p:cNvSpPr>
          <p:nvPr>
            <p:ph sz="half" idx="2"/>
          </p:nvPr>
        </p:nvSpPr>
        <p:spPr>
          <a:xfrm>
            <a:off x="6188417" y="2228003"/>
            <a:ext cx="5422392" cy="4270768"/>
          </a:xfrm>
        </p:spPr>
        <p:txBody>
          <a:bodyPr>
            <a:normAutofit lnSpcReduction="10000"/>
          </a:bodyPr>
          <a:lstStyle/>
          <a:p>
            <a:r>
              <a:rPr lang="en-US" dirty="0"/>
              <a:t>The accessibility of a transportation system can be described in terms of the ability of individuals to go from home to a destination without breaks or in terms of a travel chain with various links such as trip planning, travel to station, station/stop use, boarding vehicles, using vehicles, leaving vehicles, using the stop or transferring, and travel to destination after leaving the station or stop. If one link is not accessible, then access to a subsequent link is unattainable and the trip cannot be completed. </a:t>
            </a:r>
          </a:p>
          <a:p>
            <a:r>
              <a:rPr lang="en-US" dirty="0"/>
              <a:t>The USDOT has awarded application development funding for </a:t>
            </a:r>
            <a:r>
              <a:rPr lang="en-US" u="sng" dirty="0">
                <a:hlinkClick r:id="rId2"/>
              </a:rPr>
              <a:t>Wayfinding and Navigation</a:t>
            </a:r>
            <a:r>
              <a:rPr lang="en-US" dirty="0"/>
              <a:t>, </a:t>
            </a:r>
            <a:r>
              <a:rPr lang="en-US" dirty="0">
                <a:hlinkClick r:id="rId3"/>
              </a:rPr>
              <a:t>Pre-trip Concierge &amp; Virtualization</a:t>
            </a:r>
            <a:r>
              <a:rPr lang="en-US" dirty="0"/>
              <a:t>, </a:t>
            </a:r>
            <a:r>
              <a:rPr lang="en-US" dirty="0">
                <a:hlinkClick r:id="rId4"/>
              </a:rPr>
              <a:t>Safe Intersection Crossing</a:t>
            </a:r>
            <a:r>
              <a:rPr lang="en-US" dirty="0"/>
              <a:t> with NIDILLR awarding a grant in the </a:t>
            </a:r>
            <a:r>
              <a:rPr lang="en-US" dirty="0">
                <a:hlinkClick r:id="rId5"/>
              </a:rPr>
              <a:t>Robotics and Automation</a:t>
            </a:r>
            <a:r>
              <a:rPr lang="en-US" dirty="0"/>
              <a:t> technology area.</a:t>
            </a:r>
          </a:p>
        </p:txBody>
      </p:sp>
    </p:spTree>
    <p:extLst>
      <p:ext uri="{BB962C8B-B14F-4D97-AF65-F5344CB8AC3E}">
        <p14:creationId xmlns:p14="http://schemas.microsoft.com/office/powerpoint/2010/main" val="159853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8FDE1-007E-4F78-A45A-8B006BE1A533}"/>
              </a:ext>
            </a:extLst>
          </p:cNvPr>
          <p:cNvSpPr>
            <a:spLocks noGrp="1"/>
          </p:cNvSpPr>
          <p:nvPr>
            <p:ph type="title"/>
          </p:nvPr>
        </p:nvSpPr>
        <p:spPr/>
        <p:txBody>
          <a:bodyPr/>
          <a:lstStyle/>
          <a:p>
            <a:r>
              <a:rPr lang="en-US" dirty="0"/>
              <a:t>Other Initiatives: </a:t>
            </a:r>
            <a:br>
              <a:rPr lang="en-US" dirty="0"/>
            </a:br>
            <a:r>
              <a:rPr lang="en-US" dirty="0"/>
              <a:t>Airport Cooperative Research Program (ACRP) 01-48</a:t>
            </a:r>
          </a:p>
        </p:txBody>
      </p:sp>
      <p:sp>
        <p:nvSpPr>
          <p:cNvPr id="3" name="Content Placeholder 2">
            <a:extLst>
              <a:ext uri="{FF2B5EF4-FFF2-40B4-BE49-F238E27FC236}">
                <a16:creationId xmlns:a16="http://schemas.microsoft.com/office/drawing/2014/main" id="{5458939E-C6F7-4D26-B09A-0F116B7DBB31}"/>
              </a:ext>
            </a:extLst>
          </p:cNvPr>
          <p:cNvSpPr>
            <a:spLocks noGrp="1"/>
          </p:cNvSpPr>
          <p:nvPr>
            <p:ph sz="half" idx="1"/>
          </p:nvPr>
        </p:nvSpPr>
        <p:spPr/>
        <p:txBody>
          <a:bodyPr/>
          <a:lstStyle/>
          <a:p>
            <a:r>
              <a:rPr lang="en-US" dirty="0"/>
              <a:t>ACRP has undertaken several syntheses and research projects to identify and study ways airports provide assistance to older travelers and those with disabilities as they navigate through airports and use airport services</a:t>
            </a:r>
          </a:p>
          <a:p>
            <a:r>
              <a:rPr lang="en-US" dirty="0"/>
              <a:t>The objective of this research is to prepare a guidebook with assessment tools (to include a presentation and video) to help airports develop, monitor, and evaluate programs and services that improve the airport experience for travelers with disabilities and older adults. </a:t>
            </a:r>
          </a:p>
        </p:txBody>
      </p:sp>
      <p:sp>
        <p:nvSpPr>
          <p:cNvPr id="4" name="Content Placeholder 3">
            <a:extLst>
              <a:ext uri="{FF2B5EF4-FFF2-40B4-BE49-F238E27FC236}">
                <a16:creationId xmlns:a16="http://schemas.microsoft.com/office/drawing/2014/main" id="{7DCCDDD2-E852-4D4F-9EF5-0157A168C630}"/>
              </a:ext>
            </a:extLst>
          </p:cNvPr>
          <p:cNvSpPr>
            <a:spLocks noGrp="1"/>
          </p:cNvSpPr>
          <p:nvPr>
            <p:ph sz="half" idx="2"/>
          </p:nvPr>
        </p:nvSpPr>
        <p:spPr/>
        <p:txBody>
          <a:bodyPr/>
          <a:lstStyle/>
          <a:p>
            <a:r>
              <a:rPr lang="en-US" dirty="0"/>
              <a:t>A few considerations include:</a:t>
            </a:r>
          </a:p>
          <a:p>
            <a:pPr lvl="1"/>
            <a:r>
              <a:rPr lang="en-US" dirty="0"/>
              <a:t>Accessibility for travelers with a variety of disabilities</a:t>
            </a:r>
          </a:p>
          <a:p>
            <a:pPr lvl="1"/>
            <a:r>
              <a:rPr lang="en-US" dirty="0"/>
              <a:t>Digital and physical accessibility</a:t>
            </a:r>
          </a:p>
          <a:p>
            <a:pPr lvl="1"/>
            <a:r>
              <a:rPr lang="en-US" dirty="0"/>
              <a:t>Wayfinding</a:t>
            </a:r>
          </a:p>
          <a:p>
            <a:pPr lvl="1"/>
            <a:r>
              <a:rPr lang="en-US" dirty="0"/>
              <a:t>Ground transportation and access </a:t>
            </a:r>
          </a:p>
          <a:p>
            <a:pPr lvl="1"/>
            <a:r>
              <a:rPr lang="en-US" dirty="0"/>
              <a:t>Outreach, education, and volunteer programs  </a:t>
            </a:r>
          </a:p>
          <a:p>
            <a:pPr lvl="1"/>
            <a:r>
              <a:rPr lang="en-US" dirty="0"/>
              <a:t>Latest technology innovations </a:t>
            </a:r>
          </a:p>
          <a:p>
            <a:pPr lvl="1"/>
            <a:endParaRPr lang="en-US" dirty="0"/>
          </a:p>
        </p:txBody>
      </p:sp>
    </p:spTree>
    <p:extLst>
      <p:ext uri="{BB962C8B-B14F-4D97-AF65-F5344CB8AC3E}">
        <p14:creationId xmlns:p14="http://schemas.microsoft.com/office/powerpoint/2010/main" val="3930747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74024-1D5A-47D3-8EC4-E1525BA219E4}"/>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8E7D5FF4-CA1E-48D7-95A8-0329B3DFC274}"/>
              </a:ext>
            </a:extLst>
          </p:cNvPr>
          <p:cNvSpPr>
            <a:spLocks noGrp="1"/>
          </p:cNvSpPr>
          <p:nvPr>
            <p:ph sz="half" idx="1"/>
          </p:nvPr>
        </p:nvSpPr>
        <p:spPr/>
        <p:txBody>
          <a:bodyPr>
            <a:normAutofit/>
          </a:bodyPr>
          <a:lstStyle/>
          <a:p>
            <a:r>
              <a:rPr lang="en-US" dirty="0"/>
              <a:t>Changing consumer preferences ⎯ coupled with advancements in technology, social networking, location-based services, wireless services, and cloud technologies ⎯ are contributing to MOD</a:t>
            </a:r>
          </a:p>
          <a:p>
            <a:r>
              <a:rPr lang="en-US" dirty="0"/>
              <a:t>While MOD can be employed in a variety of built environments, partnerships, policies, and deployment characteristics are almost always tailored to local context</a:t>
            </a:r>
          </a:p>
          <a:p>
            <a:r>
              <a:rPr lang="en-US" dirty="0"/>
              <a:t>All too often equity is talked about at a high-level without consideration for different types of disabilities and traveler needs</a:t>
            </a:r>
          </a:p>
        </p:txBody>
      </p:sp>
      <p:sp>
        <p:nvSpPr>
          <p:cNvPr id="4" name="Content Placeholder 3">
            <a:extLst>
              <a:ext uri="{FF2B5EF4-FFF2-40B4-BE49-F238E27FC236}">
                <a16:creationId xmlns:a16="http://schemas.microsoft.com/office/drawing/2014/main" id="{7EFDC5DF-ACCE-4C34-A8C7-02233C07576F}"/>
              </a:ext>
            </a:extLst>
          </p:cNvPr>
          <p:cNvSpPr>
            <a:spLocks noGrp="1"/>
          </p:cNvSpPr>
          <p:nvPr>
            <p:ph sz="half" idx="2"/>
          </p:nvPr>
        </p:nvSpPr>
        <p:spPr/>
        <p:txBody>
          <a:bodyPr>
            <a:normAutofit/>
          </a:bodyPr>
          <a:lstStyle/>
          <a:p>
            <a:r>
              <a:rPr lang="en-US" dirty="0"/>
              <a:t>More research, education, and policies are needed to expand access to MOD for people with visual disabilities</a:t>
            </a:r>
          </a:p>
          <a:p>
            <a:r>
              <a:rPr lang="en-US" dirty="0"/>
              <a:t>COVID-19 is presenting numerous challenges, such as reductions in public transit services  </a:t>
            </a:r>
          </a:p>
          <a:p>
            <a:r>
              <a:rPr lang="en-US" dirty="0"/>
              <a:t>Vehicle automation are enabling new services and business models that could have a variety of impacts (both positive and negative) on communities</a:t>
            </a:r>
          </a:p>
          <a:p>
            <a:endParaRPr lang="en-US" dirty="0"/>
          </a:p>
        </p:txBody>
      </p:sp>
    </p:spTree>
    <p:extLst>
      <p:ext uri="{BB962C8B-B14F-4D97-AF65-F5344CB8AC3E}">
        <p14:creationId xmlns:p14="http://schemas.microsoft.com/office/powerpoint/2010/main" val="314427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FCFD3A-FDC2-478A-BB0C-F49BE12F47B4}"/>
              </a:ext>
            </a:extLst>
          </p:cNvPr>
          <p:cNvSpPr>
            <a:spLocks noGrp="1"/>
          </p:cNvSpPr>
          <p:nvPr>
            <p:ph type="title"/>
          </p:nvPr>
        </p:nvSpPr>
        <p:spPr/>
        <p:txBody>
          <a:bodyPr/>
          <a:lstStyle/>
          <a:p>
            <a:r>
              <a:rPr lang="en-US" dirty="0"/>
              <a:t>Thank you!</a:t>
            </a:r>
            <a:br>
              <a:rPr lang="en-US" dirty="0"/>
            </a:br>
            <a:r>
              <a:rPr lang="en-US" dirty="0"/>
              <a:t>Contact Information</a:t>
            </a:r>
          </a:p>
        </p:txBody>
      </p:sp>
      <p:sp>
        <p:nvSpPr>
          <p:cNvPr id="8" name="Content Placeholder 7">
            <a:extLst>
              <a:ext uri="{FF2B5EF4-FFF2-40B4-BE49-F238E27FC236}">
                <a16:creationId xmlns:a16="http://schemas.microsoft.com/office/drawing/2014/main" id="{C64BCAFF-6B64-4F74-8CE4-268CA894E117}"/>
              </a:ext>
            </a:extLst>
          </p:cNvPr>
          <p:cNvSpPr>
            <a:spLocks noGrp="1"/>
          </p:cNvSpPr>
          <p:nvPr>
            <p:ph sz="half" idx="1"/>
          </p:nvPr>
        </p:nvSpPr>
        <p:spPr/>
        <p:txBody>
          <a:bodyPr>
            <a:normAutofit/>
          </a:bodyPr>
          <a:lstStyle/>
          <a:p>
            <a:pPr marL="0" indent="0">
              <a:buNone/>
            </a:pPr>
            <a:r>
              <a:rPr lang="en-US" sz="2400" dirty="0"/>
              <a:t>Adam Cohen</a:t>
            </a:r>
          </a:p>
          <a:p>
            <a:pPr marL="0" indent="0">
              <a:buNone/>
            </a:pPr>
            <a:r>
              <a:rPr lang="en-US" sz="2400" dirty="0"/>
              <a:t>661-912-2986</a:t>
            </a:r>
          </a:p>
          <a:p>
            <a:pPr marL="0" indent="0">
              <a:buNone/>
            </a:pPr>
            <a:r>
              <a:rPr lang="en-US" sz="2400" dirty="0"/>
              <a:t>apcohen@berkeley.edu</a:t>
            </a:r>
          </a:p>
          <a:p>
            <a:pPr marL="0" indent="0">
              <a:buNone/>
            </a:pPr>
            <a:r>
              <a:rPr lang="en-US" sz="2400" dirty="0"/>
              <a:t>Twitter: </a:t>
            </a:r>
            <a:r>
              <a:rPr lang="en-US" sz="2400" dirty="0" err="1"/>
              <a:t>AskAdamCohen</a:t>
            </a:r>
            <a:endParaRPr lang="en-US" sz="2400" dirty="0"/>
          </a:p>
          <a:p>
            <a:pPr marL="0" indent="0">
              <a:buNone/>
            </a:pPr>
            <a:r>
              <a:rPr lang="en-US" sz="2400" dirty="0"/>
              <a:t>LinkedIn: </a:t>
            </a:r>
            <a:r>
              <a:rPr lang="en-US" sz="2400" dirty="0" err="1"/>
              <a:t>AskAdamCohen</a:t>
            </a:r>
            <a:endParaRPr lang="en-US" sz="2400" dirty="0"/>
          </a:p>
          <a:p>
            <a:pPr marL="0" indent="0">
              <a:buNone/>
            </a:pPr>
            <a:r>
              <a:rPr lang="en-US" sz="2400" dirty="0">
                <a:solidFill>
                  <a:schemeClr val="tx1"/>
                </a:solidFill>
                <a:hlinkClick r:id="rId2">
                  <a:extLst>
                    <a:ext uri="{A12FA001-AC4F-418D-AE19-62706E023703}">
                      <ahyp:hlinkClr xmlns:ahyp="http://schemas.microsoft.com/office/drawing/2018/hyperlinkcolor" val="tx"/>
                    </a:ext>
                  </a:extLst>
                </a:hlinkClick>
              </a:rPr>
              <a:t>www.innovativemobility.org</a:t>
            </a:r>
            <a:r>
              <a:rPr lang="en-US" sz="2400" dirty="0">
                <a:solidFill>
                  <a:schemeClr val="tx1"/>
                </a:solidFill>
              </a:rPr>
              <a:t> </a:t>
            </a:r>
          </a:p>
          <a:p>
            <a:endParaRPr lang="en-US" sz="2400" dirty="0"/>
          </a:p>
        </p:txBody>
      </p:sp>
    </p:spTree>
    <p:extLst>
      <p:ext uri="{BB962C8B-B14F-4D97-AF65-F5344CB8AC3E}">
        <p14:creationId xmlns:p14="http://schemas.microsoft.com/office/powerpoint/2010/main" val="285782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CE2988-54A4-4CC0-81ED-2D4D26E73D40}"/>
              </a:ext>
            </a:extLst>
          </p:cNvPr>
          <p:cNvSpPr>
            <a:spLocks noGrp="1"/>
          </p:cNvSpPr>
          <p:nvPr>
            <p:ph type="title"/>
          </p:nvPr>
        </p:nvSpPr>
        <p:spPr/>
        <p:txBody>
          <a:bodyPr>
            <a:normAutofit fontScale="90000"/>
          </a:bodyPr>
          <a:lstStyle/>
          <a:p>
            <a:pPr algn="ctr"/>
            <a:r>
              <a:rPr lang="en-US" sz="6000" dirty="0"/>
              <a:t>Presentation overview</a:t>
            </a:r>
          </a:p>
        </p:txBody>
      </p:sp>
      <p:sp>
        <p:nvSpPr>
          <p:cNvPr id="5" name="Content Placeholder 4">
            <a:extLst>
              <a:ext uri="{FF2B5EF4-FFF2-40B4-BE49-F238E27FC236}">
                <a16:creationId xmlns:a16="http://schemas.microsoft.com/office/drawing/2014/main" id="{CF1CB474-8FD6-4BBF-9451-F3F9C254C9EB}"/>
              </a:ext>
            </a:extLst>
          </p:cNvPr>
          <p:cNvSpPr>
            <a:spLocks noGrp="1"/>
          </p:cNvSpPr>
          <p:nvPr>
            <p:ph sz="half" idx="1"/>
          </p:nvPr>
        </p:nvSpPr>
        <p:spPr>
          <a:xfrm>
            <a:off x="491386" y="1657350"/>
            <a:ext cx="5422390" cy="5200650"/>
          </a:xfrm>
        </p:spPr>
        <p:txBody>
          <a:bodyPr>
            <a:normAutofit/>
          </a:bodyPr>
          <a:lstStyle/>
          <a:p>
            <a:endParaRPr lang="en-US" dirty="0"/>
          </a:p>
          <a:p>
            <a:r>
              <a:rPr lang="en-US" dirty="0"/>
              <a:t>What is Mobility on Demand?</a:t>
            </a:r>
          </a:p>
          <a:p>
            <a:r>
              <a:rPr lang="en-US" dirty="0"/>
              <a:t>STEPS Equity Framework</a:t>
            </a:r>
          </a:p>
          <a:p>
            <a:r>
              <a:rPr lang="en-US" dirty="0"/>
              <a:t>Role of the Built Environment</a:t>
            </a:r>
          </a:p>
          <a:p>
            <a:r>
              <a:rPr lang="en-US" dirty="0"/>
              <a:t>Common Use Cases and Partnerships</a:t>
            </a:r>
          </a:p>
          <a:p>
            <a:r>
              <a:rPr lang="en-US" dirty="0"/>
              <a:t>Paratransit</a:t>
            </a:r>
          </a:p>
          <a:p>
            <a:r>
              <a:rPr lang="en-US" dirty="0"/>
              <a:t>Transportation Network Companies</a:t>
            </a:r>
          </a:p>
          <a:p>
            <a:r>
              <a:rPr lang="en-US" dirty="0" err="1"/>
              <a:t>Microtransit</a:t>
            </a:r>
            <a:r>
              <a:rPr lang="en-US" dirty="0"/>
              <a:t> </a:t>
            </a:r>
          </a:p>
          <a:p>
            <a:r>
              <a:rPr lang="en-US" dirty="0" err="1"/>
              <a:t>Micromobility</a:t>
            </a:r>
            <a:r>
              <a:rPr lang="en-US" dirty="0"/>
              <a:t> (Bike and Scooter Sharing)</a:t>
            </a:r>
          </a:p>
          <a:p>
            <a:r>
              <a:rPr lang="en-US" dirty="0"/>
              <a:t>App-based Public Transit Initiatives</a:t>
            </a:r>
          </a:p>
          <a:p>
            <a:r>
              <a:rPr lang="en-US" dirty="0"/>
              <a:t>Shared Automated Vehicles </a:t>
            </a:r>
          </a:p>
          <a:p>
            <a:r>
              <a:rPr lang="en-US" dirty="0"/>
              <a:t>Other Initiatives</a:t>
            </a:r>
          </a:p>
          <a:p>
            <a:endParaRPr lang="en-US" dirty="0"/>
          </a:p>
        </p:txBody>
      </p:sp>
      <p:sp>
        <p:nvSpPr>
          <p:cNvPr id="6" name="Content Placeholder 5">
            <a:extLst>
              <a:ext uri="{FF2B5EF4-FFF2-40B4-BE49-F238E27FC236}">
                <a16:creationId xmlns:a16="http://schemas.microsoft.com/office/drawing/2014/main" id="{038D6F16-8184-4AC2-89F1-5DF750D710BE}"/>
              </a:ext>
            </a:extLst>
          </p:cNvPr>
          <p:cNvSpPr>
            <a:spLocks noGrp="1"/>
          </p:cNvSpPr>
          <p:nvPr>
            <p:ph sz="half" idx="2"/>
          </p:nvPr>
        </p:nvSpPr>
        <p:spPr/>
        <p:txBody>
          <a:bodyPr>
            <a:normAutofit/>
          </a:bodyPr>
          <a:lstStyle/>
          <a:p>
            <a:endParaRPr lang="en-US" dirty="0"/>
          </a:p>
        </p:txBody>
      </p:sp>
    </p:spTree>
    <p:extLst>
      <p:ext uri="{BB962C8B-B14F-4D97-AF65-F5344CB8AC3E}">
        <p14:creationId xmlns:p14="http://schemas.microsoft.com/office/powerpoint/2010/main" val="2037684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2543C-B0ED-4552-A2C0-02A68D82ADB8}"/>
              </a:ext>
            </a:extLst>
          </p:cNvPr>
          <p:cNvSpPr>
            <a:spLocks noGrp="1"/>
          </p:cNvSpPr>
          <p:nvPr>
            <p:ph type="title"/>
          </p:nvPr>
        </p:nvSpPr>
        <p:spPr/>
        <p:txBody>
          <a:bodyPr>
            <a:normAutofit/>
          </a:bodyPr>
          <a:lstStyle/>
          <a:p>
            <a:pPr algn="ctr"/>
            <a:r>
              <a:rPr lang="en-US" sz="4800" dirty="0"/>
              <a:t>Mobility on Demand (MOD)</a:t>
            </a:r>
          </a:p>
        </p:txBody>
      </p:sp>
      <p:sp>
        <p:nvSpPr>
          <p:cNvPr id="3" name="Content Placeholder 2">
            <a:extLst>
              <a:ext uri="{FF2B5EF4-FFF2-40B4-BE49-F238E27FC236}">
                <a16:creationId xmlns:a16="http://schemas.microsoft.com/office/drawing/2014/main" id="{2231148C-4C01-46BF-A1A2-3C15238E3492}"/>
              </a:ext>
            </a:extLst>
          </p:cNvPr>
          <p:cNvSpPr>
            <a:spLocks noGrp="1"/>
          </p:cNvSpPr>
          <p:nvPr>
            <p:ph sz="half" idx="1"/>
          </p:nvPr>
        </p:nvSpPr>
        <p:spPr/>
        <p:txBody>
          <a:bodyPr>
            <a:normAutofit/>
          </a:bodyPr>
          <a:lstStyle/>
          <a:p>
            <a:r>
              <a:rPr lang="en-US" dirty="0"/>
              <a:t>A concept based on the principle that transportation is a commodity where modes have economic values that are distinguishable in terms of cost, journey time, wait time, number of connections, convenience, and other attributes</a:t>
            </a:r>
          </a:p>
          <a:p>
            <a:r>
              <a:rPr lang="en-US" dirty="0"/>
              <a:t>Enables consumers to access mobility, goods, and services on demand by dispatching or using shared mobility, delivery services, and public transportation strategies through an integrated and connected network </a:t>
            </a:r>
          </a:p>
        </p:txBody>
      </p:sp>
      <p:sp>
        <p:nvSpPr>
          <p:cNvPr id="4" name="Content Placeholder 3">
            <a:extLst>
              <a:ext uri="{FF2B5EF4-FFF2-40B4-BE49-F238E27FC236}">
                <a16:creationId xmlns:a16="http://schemas.microsoft.com/office/drawing/2014/main" id="{C457E405-A77F-45AE-A111-E638595354FA}"/>
              </a:ext>
            </a:extLst>
          </p:cNvPr>
          <p:cNvSpPr>
            <a:spLocks noGrp="1"/>
          </p:cNvSpPr>
          <p:nvPr>
            <p:ph sz="half" idx="2"/>
          </p:nvPr>
        </p:nvSpPr>
        <p:spPr/>
        <p:txBody>
          <a:bodyPr>
            <a:normAutofit/>
          </a:bodyPr>
          <a:lstStyle/>
          <a:p>
            <a:r>
              <a:rPr lang="en-US" dirty="0"/>
              <a:t>Examples include public transportation, paratransit, transportation network companies/TNCs, </a:t>
            </a:r>
            <a:r>
              <a:rPr lang="en-US" dirty="0" err="1"/>
              <a:t>microtransit</a:t>
            </a:r>
            <a:r>
              <a:rPr lang="en-US" dirty="0"/>
              <a:t>, </a:t>
            </a:r>
            <a:r>
              <a:rPr lang="en-US" dirty="0" err="1"/>
              <a:t>micromobility</a:t>
            </a:r>
            <a:r>
              <a:rPr lang="en-US" dirty="0"/>
              <a:t> (bike and scooter sharing), and automated vehicles</a:t>
            </a:r>
          </a:p>
          <a:p>
            <a:r>
              <a:rPr lang="en-US" dirty="0"/>
              <a:t>The most advanced services incorporate trip planning and booking, real-time information, and fare payment into a single user interface (sometimes referred to as Mobility as a Service (</a:t>
            </a:r>
            <a:r>
              <a:rPr lang="en-US" dirty="0" err="1"/>
              <a:t>MaaS</a:t>
            </a:r>
            <a:r>
              <a:rPr lang="en-US" dirty="0"/>
              <a:t>)</a:t>
            </a:r>
          </a:p>
          <a:p>
            <a:r>
              <a:rPr lang="en-US" dirty="0"/>
              <a:t>Also includes delivery services, such as courier network services, robotic delivery, and drone delivery</a:t>
            </a:r>
          </a:p>
          <a:p>
            <a:endParaRPr lang="en-US" dirty="0"/>
          </a:p>
        </p:txBody>
      </p:sp>
    </p:spTree>
    <p:extLst>
      <p:ext uri="{BB962C8B-B14F-4D97-AF65-F5344CB8AC3E}">
        <p14:creationId xmlns:p14="http://schemas.microsoft.com/office/powerpoint/2010/main" val="609808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9FBAF-E954-434B-9B18-9C962763A308}"/>
              </a:ext>
            </a:extLst>
          </p:cNvPr>
          <p:cNvSpPr>
            <a:spLocks noGrp="1"/>
          </p:cNvSpPr>
          <p:nvPr>
            <p:ph type="title"/>
          </p:nvPr>
        </p:nvSpPr>
        <p:spPr/>
        <p:txBody>
          <a:bodyPr>
            <a:normAutofit/>
          </a:bodyPr>
          <a:lstStyle/>
          <a:p>
            <a:pPr algn="ctr"/>
            <a:r>
              <a:rPr lang="en-US" sz="4800" dirty="0"/>
              <a:t>STEPS Equity Framework</a:t>
            </a:r>
          </a:p>
        </p:txBody>
      </p:sp>
      <p:sp>
        <p:nvSpPr>
          <p:cNvPr id="3" name="Content Placeholder 2">
            <a:extLst>
              <a:ext uri="{FF2B5EF4-FFF2-40B4-BE49-F238E27FC236}">
                <a16:creationId xmlns:a16="http://schemas.microsoft.com/office/drawing/2014/main" id="{661C9128-E299-46BD-A4AD-24C806528993}"/>
              </a:ext>
            </a:extLst>
          </p:cNvPr>
          <p:cNvSpPr>
            <a:spLocks noGrp="1"/>
          </p:cNvSpPr>
          <p:nvPr>
            <p:ph sz="half" idx="1"/>
          </p:nvPr>
        </p:nvSpPr>
        <p:spPr>
          <a:xfrm>
            <a:off x="581193" y="2023896"/>
            <a:ext cx="5422390" cy="4621833"/>
          </a:xfrm>
        </p:spPr>
        <p:txBody>
          <a:bodyPr/>
          <a:lstStyle/>
          <a:p>
            <a:r>
              <a:rPr lang="en-US" dirty="0"/>
              <a:t>The STEPS framework can be used to assess a variety of equity and accessibility challenges</a:t>
            </a:r>
          </a:p>
          <a:p>
            <a:r>
              <a:rPr lang="en-US" dirty="0"/>
              <a:t>STEPS stands for Spatial – Temporal – Economic – Physiological – Social</a:t>
            </a:r>
          </a:p>
          <a:p>
            <a:r>
              <a:rPr lang="en-US" b="1" dirty="0"/>
              <a:t>Spatial</a:t>
            </a:r>
            <a:r>
              <a:rPr lang="en-US" dirty="0"/>
              <a:t> barriers create physical gaps in the transportation network, such as  the lack of service availability in a particular neighborhood, excessively long distances between destinations, and lack of public transit within walking distance</a:t>
            </a:r>
          </a:p>
          <a:p>
            <a:r>
              <a:rPr lang="en-US" b="1" dirty="0"/>
              <a:t>Temporal</a:t>
            </a:r>
            <a:r>
              <a:rPr lang="en-US" dirty="0"/>
              <a:t> barriers create gaps in the transportation network during particular travel times, such as the inability to complete off-peak or late night trips  due to lack of services (e.g., very long public transportation headways during the late night hours)</a:t>
            </a:r>
          </a:p>
        </p:txBody>
      </p:sp>
      <p:sp>
        <p:nvSpPr>
          <p:cNvPr id="4" name="Content Placeholder 3">
            <a:extLst>
              <a:ext uri="{FF2B5EF4-FFF2-40B4-BE49-F238E27FC236}">
                <a16:creationId xmlns:a16="http://schemas.microsoft.com/office/drawing/2014/main" id="{19907E13-C26D-4ED4-A6BD-B11A27A3D0F1}"/>
              </a:ext>
            </a:extLst>
          </p:cNvPr>
          <p:cNvSpPr>
            <a:spLocks noGrp="1"/>
          </p:cNvSpPr>
          <p:nvPr>
            <p:ph sz="half" idx="2"/>
          </p:nvPr>
        </p:nvSpPr>
        <p:spPr>
          <a:xfrm>
            <a:off x="6188417" y="2023896"/>
            <a:ext cx="5422392" cy="4621833"/>
          </a:xfrm>
        </p:spPr>
        <p:txBody>
          <a:bodyPr/>
          <a:lstStyle/>
          <a:p>
            <a:r>
              <a:rPr lang="en-US" b="1" dirty="0"/>
              <a:t>Economic</a:t>
            </a:r>
            <a:r>
              <a:rPr lang="en-US" dirty="0"/>
              <a:t> barriers include financial challenges, such as high direct costs (e.g., fares, tolls), indirect costs (e.g., smartphone ownership), and structural barriers (e.g., banking access) that may preclude users from using MOD</a:t>
            </a:r>
          </a:p>
          <a:p>
            <a:r>
              <a:rPr lang="en-US" b="1" dirty="0"/>
              <a:t>Physiological</a:t>
            </a:r>
            <a:r>
              <a:rPr lang="en-US" dirty="0"/>
              <a:t> barriers include physical and cognitive limitations that make using standard transportation modes difficult or impossible for certain individuals (e.g., people with disabilities, older adults, etc.)</a:t>
            </a:r>
          </a:p>
          <a:p>
            <a:r>
              <a:rPr lang="en-US" b="1" dirty="0"/>
              <a:t>Social</a:t>
            </a:r>
            <a:r>
              <a:rPr lang="en-US" dirty="0"/>
              <a:t> barriers include social, cultural, safety, and language challenges that may inhibit a potential rider’s comfort with using transportation modes and services (e.g., poorly targeted marketing, lack of multi-language information, neighborhood crime)</a:t>
            </a:r>
          </a:p>
        </p:txBody>
      </p:sp>
    </p:spTree>
    <p:extLst>
      <p:ext uri="{BB962C8B-B14F-4D97-AF65-F5344CB8AC3E}">
        <p14:creationId xmlns:p14="http://schemas.microsoft.com/office/powerpoint/2010/main" val="2082816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6DEA2-798C-4D08-ACEE-BB5A64E3AF9F}"/>
              </a:ext>
            </a:extLst>
          </p:cNvPr>
          <p:cNvSpPr>
            <a:spLocks noGrp="1"/>
          </p:cNvSpPr>
          <p:nvPr>
            <p:ph type="title"/>
          </p:nvPr>
        </p:nvSpPr>
        <p:spPr/>
        <p:txBody>
          <a:bodyPr/>
          <a:lstStyle/>
          <a:p>
            <a:r>
              <a:rPr lang="en-US" dirty="0"/>
              <a:t>The Role of the Built Environment</a:t>
            </a:r>
          </a:p>
        </p:txBody>
      </p:sp>
    </p:spTree>
    <p:extLst>
      <p:ext uri="{BB962C8B-B14F-4D97-AF65-F5344CB8AC3E}">
        <p14:creationId xmlns:p14="http://schemas.microsoft.com/office/powerpoint/2010/main" val="83570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C177B-25EC-4B43-8E70-EE42A1ACBFE1}"/>
              </a:ext>
            </a:extLst>
          </p:cNvPr>
          <p:cNvSpPr>
            <a:spLocks noGrp="1"/>
          </p:cNvSpPr>
          <p:nvPr>
            <p:ph type="title" idx="4294967295"/>
          </p:nvPr>
        </p:nvSpPr>
        <p:spPr>
          <a:xfrm>
            <a:off x="0" y="730250"/>
            <a:ext cx="11029950" cy="987425"/>
          </a:xfrm>
        </p:spPr>
        <p:txBody>
          <a:bodyPr>
            <a:normAutofit/>
          </a:bodyPr>
          <a:lstStyle/>
          <a:p>
            <a:pPr algn="ctr"/>
            <a:r>
              <a:rPr lang="en-US" sz="4000" dirty="0"/>
              <a:t>Role of the built environment</a:t>
            </a:r>
          </a:p>
        </p:txBody>
      </p:sp>
      <p:graphicFrame>
        <p:nvGraphicFramePr>
          <p:cNvPr id="5" name="Table 4">
            <a:extLst>
              <a:ext uri="{FF2B5EF4-FFF2-40B4-BE49-F238E27FC236}">
                <a16:creationId xmlns:a16="http://schemas.microsoft.com/office/drawing/2014/main" id="{3160184F-42D8-445B-A7C6-5795BA59EB79}"/>
              </a:ext>
            </a:extLst>
          </p:cNvPr>
          <p:cNvGraphicFramePr>
            <a:graphicFrameLocks noGrp="1"/>
          </p:cNvGraphicFramePr>
          <p:nvPr>
            <p:extLst>
              <p:ext uri="{D42A27DB-BD31-4B8C-83A1-F6EECF244321}">
                <p14:modId xmlns:p14="http://schemas.microsoft.com/office/powerpoint/2010/main" val="2906608127"/>
              </p:ext>
            </p:extLst>
          </p:nvPr>
        </p:nvGraphicFramePr>
        <p:xfrm>
          <a:off x="0" y="0"/>
          <a:ext cx="12191999" cy="6858001"/>
        </p:xfrm>
        <a:graphic>
          <a:graphicData uri="http://schemas.openxmlformats.org/drawingml/2006/table">
            <a:tbl>
              <a:tblPr firstRow="1" firstCol="1" bandRow="1">
                <a:tableStyleId>{5C22544A-7EE6-4342-B048-85BDC9FD1C3A}</a:tableStyleId>
              </a:tblPr>
              <a:tblGrid>
                <a:gridCol w="1784514">
                  <a:extLst>
                    <a:ext uri="{9D8B030D-6E8A-4147-A177-3AD203B41FA5}">
                      <a16:colId xmlns:a16="http://schemas.microsoft.com/office/drawing/2014/main" val="1800079538"/>
                    </a:ext>
                  </a:extLst>
                </a:gridCol>
                <a:gridCol w="5650522">
                  <a:extLst>
                    <a:ext uri="{9D8B030D-6E8A-4147-A177-3AD203B41FA5}">
                      <a16:colId xmlns:a16="http://schemas.microsoft.com/office/drawing/2014/main" val="2273104378"/>
                    </a:ext>
                  </a:extLst>
                </a:gridCol>
                <a:gridCol w="4756963">
                  <a:extLst>
                    <a:ext uri="{9D8B030D-6E8A-4147-A177-3AD203B41FA5}">
                      <a16:colId xmlns:a16="http://schemas.microsoft.com/office/drawing/2014/main" val="2479782503"/>
                    </a:ext>
                  </a:extLst>
                </a:gridCol>
              </a:tblGrid>
              <a:tr h="976731">
                <a:tc>
                  <a:txBody>
                    <a:bodyPr/>
                    <a:lstStyle/>
                    <a:p>
                      <a:pPr marL="0" marR="0" algn="ctr">
                        <a:lnSpc>
                          <a:spcPct val="115000"/>
                        </a:lnSpc>
                        <a:spcBef>
                          <a:spcPts val="0"/>
                        </a:spcBef>
                        <a:spcAft>
                          <a:spcPts val="0"/>
                        </a:spcAft>
                      </a:pPr>
                      <a:r>
                        <a:rPr lang="en-US" sz="1800">
                          <a:effectLst/>
                        </a:rPr>
                        <a:t>Built Environment Type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gn="ctr">
                        <a:lnSpc>
                          <a:spcPct val="115000"/>
                        </a:lnSpc>
                        <a:spcBef>
                          <a:spcPts val="0"/>
                        </a:spcBef>
                        <a:spcAft>
                          <a:spcPts val="0"/>
                        </a:spcAft>
                      </a:pPr>
                      <a:r>
                        <a:rPr lang="en-US" sz="1800" dirty="0">
                          <a:effectLst/>
                        </a:rPr>
                        <a:t>Definition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gn="ctr">
                        <a:lnSpc>
                          <a:spcPct val="115000"/>
                        </a:lnSpc>
                        <a:spcBef>
                          <a:spcPts val="0"/>
                        </a:spcBef>
                        <a:spcAft>
                          <a:spcPts val="0"/>
                        </a:spcAft>
                      </a:pPr>
                      <a:r>
                        <a:rPr lang="en-US" sz="1800">
                          <a:effectLst/>
                        </a:rPr>
                        <a:t>Challenges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extLst>
                  <a:ext uri="{0D108BD9-81ED-4DB2-BD59-A6C34878D82A}">
                    <a16:rowId xmlns:a16="http://schemas.microsoft.com/office/drawing/2014/main" val="363425183"/>
                  </a:ext>
                </a:extLst>
              </a:tr>
              <a:tr h="976731">
                <a:tc>
                  <a:txBody>
                    <a:bodyPr/>
                    <a:lstStyle/>
                    <a:p>
                      <a:pPr marL="0" marR="0" algn="ctr">
                        <a:lnSpc>
                          <a:spcPct val="115000"/>
                        </a:lnSpc>
                        <a:spcBef>
                          <a:spcPts val="0"/>
                        </a:spcBef>
                        <a:spcAft>
                          <a:spcPts val="0"/>
                        </a:spcAft>
                      </a:pPr>
                      <a:r>
                        <a:rPr lang="en-US" sz="1800" dirty="0">
                          <a:effectLst/>
                        </a:rPr>
                        <a:t>City Center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dirty="0">
                          <a:effectLst/>
                        </a:rPr>
                        <a:t>Development with the highest concentration of jobs, comprised of urban business districts and surrounding neighborhoods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a:effectLst/>
                        </a:rPr>
                        <a:t>Limited parking and loading zone capacity and peak hour roadway congestion and transit congestion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extLst>
                  <a:ext uri="{0D108BD9-81ED-4DB2-BD59-A6C34878D82A}">
                    <a16:rowId xmlns:a16="http://schemas.microsoft.com/office/drawing/2014/main" val="496658782"/>
                  </a:ext>
                </a:extLst>
              </a:tr>
              <a:tr h="976731">
                <a:tc>
                  <a:txBody>
                    <a:bodyPr/>
                    <a:lstStyle/>
                    <a:p>
                      <a:pPr marL="0" marR="0" algn="ctr">
                        <a:lnSpc>
                          <a:spcPct val="115000"/>
                        </a:lnSpc>
                        <a:spcBef>
                          <a:spcPts val="0"/>
                        </a:spcBef>
                        <a:spcAft>
                          <a:spcPts val="0"/>
                        </a:spcAft>
                      </a:pPr>
                      <a:r>
                        <a:rPr lang="en-US" sz="1800">
                          <a:effectLst/>
                        </a:rPr>
                        <a:t>Suburban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a:effectLst/>
                        </a:rPr>
                        <a:t>A less urbanized development pattern with high levels of low-density residential uses with fewer jobs than residences.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dirty="0">
                          <a:effectLst/>
                        </a:rPr>
                        <a:t>Limited or infrequent public transit service and a built environment that is more conducive to privately owned vehicles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extLst>
                  <a:ext uri="{0D108BD9-81ED-4DB2-BD59-A6C34878D82A}">
                    <a16:rowId xmlns:a16="http://schemas.microsoft.com/office/drawing/2014/main" val="2300113415"/>
                  </a:ext>
                </a:extLst>
              </a:tr>
              <a:tr h="1974346">
                <a:tc>
                  <a:txBody>
                    <a:bodyPr/>
                    <a:lstStyle/>
                    <a:p>
                      <a:pPr marL="0" marR="0" algn="ctr">
                        <a:lnSpc>
                          <a:spcPct val="115000"/>
                        </a:lnSpc>
                        <a:spcBef>
                          <a:spcPts val="0"/>
                        </a:spcBef>
                        <a:spcAft>
                          <a:spcPts val="0"/>
                        </a:spcAft>
                      </a:pPr>
                      <a:r>
                        <a:rPr lang="en-US" sz="1800">
                          <a:effectLst/>
                        </a:rPr>
                        <a:t>Edge City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a:effectLst/>
                        </a:rPr>
                        <a:t>An urbanization pattern presenting some features of city center employment mixed with suburban form. Edge cities are often built around highway interchanges (and occasionally around rail stations) with higher concentrations of office and retail space often paired with multi-family residences.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a:effectLst/>
                        </a:rPr>
                        <a:t>High congestion and a built environment not generally conducive for active transportation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extLst>
                  <a:ext uri="{0D108BD9-81ED-4DB2-BD59-A6C34878D82A}">
                    <a16:rowId xmlns:a16="http://schemas.microsoft.com/office/drawing/2014/main" val="3120639497"/>
                  </a:ext>
                </a:extLst>
              </a:tr>
              <a:tr h="644193">
                <a:tc>
                  <a:txBody>
                    <a:bodyPr/>
                    <a:lstStyle/>
                    <a:p>
                      <a:pPr marL="0" marR="0" algn="ctr">
                        <a:lnSpc>
                          <a:spcPct val="115000"/>
                        </a:lnSpc>
                        <a:spcBef>
                          <a:spcPts val="0"/>
                        </a:spcBef>
                        <a:spcAft>
                          <a:spcPts val="0"/>
                        </a:spcAft>
                      </a:pPr>
                      <a:r>
                        <a:rPr lang="en-US" sz="1800">
                          <a:effectLst/>
                        </a:rPr>
                        <a:t>Exurban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dirty="0">
                          <a:effectLst/>
                        </a:rPr>
                        <a:t>A low-density residential development within the commute shed (area) of a larger and denser urbanized area.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a:effectLst/>
                        </a:rPr>
                        <a:t>Long commute distances and limited public transportation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extLst>
                  <a:ext uri="{0D108BD9-81ED-4DB2-BD59-A6C34878D82A}">
                    <a16:rowId xmlns:a16="http://schemas.microsoft.com/office/drawing/2014/main" val="2066880976"/>
                  </a:ext>
                </a:extLst>
              </a:tr>
              <a:tr h="1309269">
                <a:tc>
                  <a:txBody>
                    <a:bodyPr/>
                    <a:lstStyle/>
                    <a:p>
                      <a:pPr marL="0" marR="0" algn="ctr">
                        <a:lnSpc>
                          <a:spcPct val="115000"/>
                        </a:lnSpc>
                        <a:spcBef>
                          <a:spcPts val="0"/>
                        </a:spcBef>
                        <a:spcAft>
                          <a:spcPts val="0"/>
                        </a:spcAft>
                      </a:pPr>
                      <a:r>
                        <a:rPr lang="en-US" sz="1800" dirty="0">
                          <a:effectLst/>
                        </a:rPr>
                        <a:t>Rural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a:effectLst/>
                        </a:rPr>
                        <a:t>The lowest density development pattern characterized by low-density light industrial, agricultural, and other resource-based employment.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tc>
                  <a:txBody>
                    <a:bodyPr/>
                    <a:lstStyle/>
                    <a:p>
                      <a:pPr marL="0" marR="0">
                        <a:lnSpc>
                          <a:spcPct val="115000"/>
                        </a:lnSpc>
                        <a:spcBef>
                          <a:spcPts val="0"/>
                        </a:spcBef>
                        <a:spcAft>
                          <a:spcPts val="0"/>
                        </a:spcAft>
                      </a:pPr>
                      <a:r>
                        <a:rPr lang="en-US" sz="1800" dirty="0">
                          <a:effectLst/>
                        </a:rPr>
                        <a:t>Long travel times between jobs, healthcare, and retail centers with limited public transportation options often necessitating private vehicle ownership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932" marR="55932" marT="0" marB="0" anchor="ctr"/>
                </a:tc>
                <a:extLst>
                  <a:ext uri="{0D108BD9-81ED-4DB2-BD59-A6C34878D82A}">
                    <a16:rowId xmlns:a16="http://schemas.microsoft.com/office/drawing/2014/main" val="908209962"/>
                  </a:ext>
                </a:extLst>
              </a:tr>
            </a:tbl>
          </a:graphicData>
        </a:graphic>
      </p:graphicFrame>
    </p:spTree>
    <p:extLst>
      <p:ext uri="{BB962C8B-B14F-4D97-AF65-F5344CB8AC3E}">
        <p14:creationId xmlns:p14="http://schemas.microsoft.com/office/powerpoint/2010/main" val="131761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4E991-BCD3-407D-B8E8-A0766723486C}"/>
              </a:ext>
            </a:extLst>
          </p:cNvPr>
          <p:cNvSpPr>
            <a:spLocks noGrp="1"/>
          </p:cNvSpPr>
          <p:nvPr>
            <p:ph type="title"/>
          </p:nvPr>
        </p:nvSpPr>
        <p:spPr/>
        <p:txBody>
          <a:bodyPr>
            <a:noAutofit/>
          </a:bodyPr>
          <a:lstStyle/>
          <a:p>
            <a:pPr algn="ctr"/>
            <a:r>
              <a:rPr lang="en-US" sz="3800" dirty="0"/>
              <a:t>Four Common Use Cases and Partnerships</a:t>
            </a:r>
          </a:p>
        </p:txBody>
      </p:sp>
      <p:sp>
        <p:nvSpPr>
          <p:cNvPr id="3" name="Content Placeholder 2">
            <a:extLst>
              <a:ext uri="{FF2B5EF4-FFF2-40B4-BE49-F238E27FC236}">
                <a16:creationId xmlns:a16="http://schemas.microsoft.com/office/drawing/2014/main" id="{34C59973-2870-43B9-85E3-ECA5EA6F5E47}"/>
              </a:ext>
            </a:extLst>
          </p:cNvPr>
          <p:cNvSpPr>
            <a:spLocks noGrp="1"/>
          </p:cNvSpPr>
          <p:nvPr>
            <p:ph sz="half" idx="1"/>
          </p:nvPr>
        </p:nvSpPr>
        <p:spPr>
          <a:xfrm>
            <a:off x="581193" y="2008414"/>
            <a:ext cx="5422390" cy="4661807"/>
          </a:xfrm>
        </p:spPr>
        <p:txBody>
          <a:bodyPr>
            <a:normAutofit lnSpcReduction="10000"/>
          </a:bodyPr>
          <a:lstStyle/>
          <a:p>
            <a:r>
              <a:rPr lang="en-US" b="1" dirty="0"/>
              <a:t>First- and Last-Mile Connections: </a:t>
            </a:r>
            <a:r>
              <a:rPr lang="en-US" dirty="0"/>
              <a:t>Travelers may have difficulty getting to or from public transportation (commonly referred to as the first- and last-mile challenge). Public transit agencies are engaging in a variety of partnerships with mobility service providers to bridge these spatial gaps and increase access to public transportation. </a:t>
            </a:r>
          </a:p>
          <a:p>
            <a:r>
              <a:rPr lang="en-US" b="1" dirty="0"/>
              <a:t>Low-density Service: </a:t>
            </a:r>
            <a:r>
              <a:rPr lang="en-US" dirty="0"/>
              <a:t>Lower-density built environments may have less frequent transit service and lower transit ridership that increases the cost of providing public transportation service. Lower ridership and higher operational costs can contribute to lower levels of service for consumers (e.g., longer wait times and fewer routes). To help overcome this challenge, some public agencies are partnering with mobility service providers to offer gap filling services in suburban communities. </a:t>
            </a:r>
          </a:p>
        </p:txBody>
      </p:sp>
      <p:sp>
        <p:nvSpPr>
          <p:cNvPr id="4" name="Content Placeholder 3">
            <a:extLst>
              <a:ext uri="{FF2B5EF4-FFF2-40B4-BE49-F238E27FC236}">
                <a16:creationId xmlns:a16="http://schemas.microsoft.com/office/drawing/2014/main" id="{035DE8BC-7DED-4AC4-9B3D-BC3E06790F1C}"/>
              </a:ext>
            </a:extLst>
          </p:cNvPr>
          <p:cNvSpPr>
            <a:spLocks noGrp="1"/>
          </p:cNvSpPr>
          <p:nvPr>
            <p:ph sz="half" idx="2"/>
          </p:nvPr>
        </p:nvSpPr>
        <p:spPr>
          <a:xfrm>
            <a:off x="6188417" y="2008414"/>
            <a:ext cx="5422392" cy="4661807"/>
          </a:xfrm>
        </p:spPr>
        <p:txBody>
          <a:bodyPr>
            <a:normAutofit lnSpcReduction="10000"/>
          </a:bodyPr>
          <a:lstStyle/>
          <a:p>
            <a:r>
              <a:rPr lang="en-US" b="1" dirty="0"/>
              <a:t>Off-peak Service: </a:t>
            </a:r>
            <a:r>
              <a:rPr lang="en-US" dirty="0"/>
              <a:t>Providing off-peak or late-night transportation services can be cost-prohibitive for some communities. Additionally, many travelers may not want to wait for infrequent late-night transit service after dark. Public agencies can provide alternative services or options during off-peak hours by partnering with service providers to provide demand-responsive options during periods of lower ridership. </a:t>
            </a:r>
          </a:p>
          <a:p>
            <a:r>
              <a:rPr lang="en-US" b="1" dirty="0"/>
              <a:t>Paratransit Service: </a:t>
            </a:r>
            <a:r>
              <a:rPr lang="en-US" dirty="0"/>
              <a:t>Partnering with accessible shared mobility services may be a cost-effective alternative that could provide an enhanced rider experience (e.g., reductions in minimum advancing booking timelines, shorter wait times, etc.). </a:t>
            </a:r>
          </a:p>
        </p:txBody>
      </p:sp>
    </p:spTree>
    <p:extLst>
      <p:ext uri="{BB962C8B-B14F-4D97-AF65-F5344CB8AC3E}">
        <p14:creationId xmlns:p14="http://schemas.microsoft.com/office/powerpoint/2010/main" val="3463129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0EE60-4FC4-4CDD-A3C6-0FB2CD9DB2C6}"/>
              </a:ext>
            </a:extLst>
          </p:cNvPr>
          <p:cNvSpPr>
            <a:spLocks noGrp="1"/>
          </p:cNvSpPr>
          <p:nvPr>
            <p:ph type="title"/>
          </p:nvPr>
        </p:nvSpPr>
        <p:spPr/>
        <p:txBody>
          <a:bodyPr>
            <a:noAutofit/>
          </a:bodyPr>
          <a:lstStyle/>
          <a:p>
            <a:pPr algn="ctr"/>
            <a:r>
              <a:rPr lang="en-US" sz="3200" dirty="0"/>
              <a:t>Mobility on Demand Sandbox Demonstration</a:t>
            </a:r>
          </a:p>
        </p:txBody>
      </p:sp>
      <p:sp>
        <p:nvSpPr>
          <p:cNvPr id="3" name="Content Placeholder 2">
            <a:extLst>
              <a:ext uri="{FF2B5EF4-FFF2-40B4-BE49-F238E27FC236}">
                <a16:creationId xmlns:a16="http://schemas.microsoft.com/office/drawing/2014/main" id="{724DFAD3-801E-4477-97EC-F412D31409A8}"/>
              </a:ext>
            </a:extLst>
          </p:cNvPr>
          <p:cNvSpPr>
            <a:spLocks noGrp="1"/>
          </p:cNvSpPr>
          <p:nvPr>
            <p:ph sz="half" idx="1"/>
          </p:nvPr>
        </p:nvSpPr>
        <p:spPr>
          <a:xfrm>
            <a:off x="581193" y="1974910"/>
            <a:ext cx="5422390" cy="4801447"/>
          </a:xfrm>
        </p:spPr>
        <p:txBody>
          <a:bodyPr>
            <a:normAutofit/>
          </a:bodyPr>
          <a:lstStyle/>
          <a:p>
            <a:r>
              <a:rPr lang="en-US" b="1" dirty="0"/>
              <a:t>Federal Transit Administration’s MOD Sandbox Demonstration Program </a:t>
            </a:r>
            <a:r>
              <a:rPr lang="en-US" dirty="0"/>
              <a:t>provides a venue where MOD concepts and strategies, supported through local partnerships, are demonstrated in real-world settings</a:t>
            </a:r>
          </a:p>
          <a:p>
            <a:r>
              <a:rPr lang="en-US"/>
              <a:t>12 projects </a:t>
            </a:r>
            <a:r>
              <a:rPr lang="en-US" dirty="0"/>
              <a:t>/  $8 million of funding</a:t>
            </a:r>
          </a:p>
          <a:p>
            <a:r>
              <a:rPr lang="en-US" dirty="0"/>
              <a:t>Key goals include: </a:t>
            </a:r>
          </a:p>
          <a:p>
            <a:pPr lvl="1"/>
            <a:r>
              <a:rPr lang="en-US" sz="1800" dirty="0"/>
              <a:t>Improving transportation efficiency and promoting accessible and seamless multimodal services and partnerships</a:t>
            </a:r>
          </a:p>
          <a:p>
            <a:pPr lvl="1"/>
            <a:r>
              <a:rPr lang="en-US" sz="1800" dirty="0"/>
              <a:t>Increasing transportation effectiveness </a:t>
            </a:r>
          </a:p>
          <a:p>
            <a:pPr lvl="1"/>
            <a:r>
              <a:rPr lang="en-US" sz="1800" dirty="0"/>
              <a:t>Enhancing the customer experience by providing each individual equitable, accessible, traveler-centric service </a:t>
            </a:r>
          </a:p>
        </p:txBody>
      </p:sp>
      <p:sp>
        <p:nvSpPr>
          <p:cNvPr id="4" name="Content Placeholder 3">
            <a:extLst>
              <a:ext uri="{FF2B5EF4-FFF2-40B4-BE49-F238E27FC236}">
                <a16:creationId xmlns:a16="http://schemas.microsoft.com/office/drawing/2014/main" id="{13BA2CC0-E60C-4D13-8DCE-978C3A14047F}"/>
              </a:ext>
            </a:extLst>
          </p:cNvPr>
          <p:cNvSpPr>
            <a:spLocks noGrp="1"/>
          </p:cNvSpPr>
          <p:nvPr>
            <p:ph sz="half" idx="2"/>
          </p:nvPr>
        </p:nvSpPr>
        <p:spPr>
          <a:xfrm>
            <a:off x="5980283" y="2056553"/>
            <a:ext cx="5993780" cy="4654489"/>
          </a:xfrm>
        </p:spPr>
        <p:txBody>
          <a:bodyPr>
            <a:noAutofit/>
          </a:bodyPr>
          <a:lstStyle/>
          <a:p>
            <a:r>
              <a:rPr lang="en-US" dirty="0"/>
              <a:t>Some early lessons learned: </a:t>
            </a:r>
          </a:p>
          <a:p>
            <a:pPr lvl="1"/>
            <a:r>
              <a:rPr lang="en-US" sz="1800" dirty="0"/>
              <a:t>Some public transit agencies liked the ability to name partners without a traditional procurement method, while others would have preferred to issue a request for proposal</a:t>
            </a:r>
          </a:p>
          <a:p>
            <a:pPr lvl="1"/>
            <a:r>
              <a:rPr lang="en-US" sz="1800" dirty="0"/>
              <a:t>Public agencies and private sector partners were ambitious in their initial projects resulting in rescoping/downsizing</a:t>
            </a:r>
          </a:p>
          <a:p>
            <a:pPr lvl="1"/>
            <a:r>
              <a:rPr lang="en-US" sz="1800" dirty="0"/>
              <a:t>Several public agencies noted challenges in working with private vendors, particularly related to contracting and data agreements</a:t>
            </a:r>
          </a:p>
          <a:p>
            <a:pPr lvl="1"/>
            <a:r>
              <a:rPr lang="en-US" sz="1800" dirty="0"/>
              <a:t>A number of public agencies expressed ongoing concerns about the reliability of private sector partners</a:t>
            </a:r>
          </a:p>
          <a:p>
            <a:pPr lvl="1"/>
            <a:r>
              <a:rPr lang="en-US" sz="1800" dirty="0"/>
              <a:t>Some difficulty sustaining programs post pilot due to different factors</a:t>
            </a:r>
          </a:p>
        </p:txBody>
      </p:sp>
    </p:spTree>
    <p:extLst>
      <p:ext uri="{BB962C8B-B14F-4D97-AF65-F5344CB8AC3E}">
        <p14:creationId xmlns:p14="http://schemas.microsoft.com/office/powerpoint/2010/main" val="3030884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CE2988-54A4-4CC0-81ED-2D4D26E73D40}"/>
              </a:ext>
            </a:extLst>
          </p:cNvPr>
          <p:cNvSpPr>
            <a:spLocks noGrp="1"/>
          </p:cNvSpPr>
          <p:nvPr>
            <p:ph type="title"/>
          </p:nvPr>
        </p:nvSpPr>
        <p:spPr/>
        <p:txBody>
          <a:bodyPr>
            <a:normAutofit/>
          </a:bodyPr>
          <a:lstStyle/>
          <a:p>
            <a:pPr algn="ctr"/>
            <a:r>
              <a:rPr lang="en-US" sz="4800" dirty="0"/>
              <a:t>paratransit</a:t>
            </a:r>
          </a:p>
        </p:txBody>
      </p:sp>
      <p:sp>
        <p:nvSpPr>
          <p:cNvPr id="5" name="Content Placeholder 4">
            <a:extLst>
              <a:ext uri="{FF2B5EF4-FFF2-40B4-BE49-F238E27FC236}">
                <a16:creationId xmlns:a16="http://schemas.microsoft.com/office/drawing/2014/main" id="{CF1CB474-8FD6-4BBF-9451-F3F9C254C9EB}"/>
              </a:ext>
            </a:extLst>
          </p:cNvPr>
          <p:cNvSpPr>
            <a:spLocks noGrp="1"/>
          </p:cNvSpPr>
          <p:nvPr>
            <p:ph sz="half" idx="1"/>
          </p:nvPr>
        </p:nvSpPr>
        <p:spPr>
          <a:xfrm>
            <a:off x="581193" y="2228003"/>
            <a:ext cx="5422390" cy="4372441"/>
          </a:xfrm>
        </p:spPr>
        <p:txBody>
          <a:bodyPr>
            <a:normAutofit lnSpcReduction="10000"/>
          </a:bodyPr>
          <a:lstStyle/>
          <a:p>
            <a:r>
              <a:rPr lang="en-US" dirty="0"/>
              <a:t>Pinellas Suncoast Transit Authority (PSTA) is partnering with TNCs, taxis, and ADA providers to develop and to demonstrate an innovative business model aimed at increasing the efficiency and cost effectiveness of paratransit services while providing flexible and responsive transportation.</a:t>
            </a:r>
          </a:p>
          <a:p>
            <a:endParaRPr lang="en-US" dirty="0"/>
          </a:p>
        </p:txBody>
      </p:sp>
      <p:sp>
        <p:nvSpPr>
          <p:cNvPr id="6" name="Content Placeholder 5">
            <a:extLst>
              <a:ext uri="{FF2B5EF4-FFF2-40B4-BE49-F238E27FC236}">
                <a16:creationId xmlns:a16="http://schemas.microsoft.com/office/drawing/2014/main" id="{038D6F16-8184-4AC2-89F1-5DF750D710BE}"/>
              </a:ext>
            </a:extLst>
          </p:cNvPr>
          <p:cNvSpPr>
            <a:spLocks noGrp="1"/>
          </p:cNvSpPr>
          <p:nvPr>
            <p:ph sz="half" idx="2"/>
          </p:nvPr>
        </p:nvSpPr>
        <p:spPr>
          <a:xfrm>
            <a:off x="6188417" y="2767693"/>
            <a:ext cx="5422392" cy="3722914"/>
          </a:xfrm>
        </p:spPr>
        <p:txBody>
          <a:bodyPr>
            <a:normAutofit lnSpcReduction="10000"/>
          </a:bodyPr>
          <a:lstStyle/>
          <a:p>
            <a:r>
              <a:rPr lang="en-US" dirty="0"/>
              <a:t>PSTA currently spends an average of $22.50/ride for the more than 250,000 annual DART paratransit trips for a total of approximately $6.2M annually or 10% of the agency’s operating budget. With an increasingly aging population fueling a growing demand for paratransit services and no new revenue sources on the horizon, PSTA will be faced with the need to divert critical funding away from fixed route services to continue to provide paratransit services as required under the ADA. </a:t>
            </a:r>
          </a:p>
          <a:p>
            <a:r>
              <a:rPr lang="en-US" dirty="0"/>
              <a:t>PSTA’s current paratransit services may reserve trips up to one month prior, but no later than 5:00 p.m. the day before a trip; passengers must wait at least 30 minutes between drop-off and pick up times </a:t>
            </a:r>
          </a:p>
        </p:txBody>
      </p:sp>
      <p:sp>
        <p:nvSpPr>
          <p:cNvPr id="7" name="Text Placeholder 4">
            <a:extLst>
              <a:ext uri="{FF2B5EF4-FFF2-40B4-BE49-F238E27FC236}">
                <a16:creationId xmlns:a16="http://schemas.microsoft.com/office/drawing/2014/main" id="{C6077880-5046-439D-9E88-6376C21C444F}"/>
              </a:ext>
            </a:extLst>
          </p:cNvPr>
          <p:cNvSpPr txBox="1">
            <a:spLocks/>
          </p:cNvSpPr>
          <p:nvPr/>
        </p:nvSpPr>
        <p:spPr>
          <a:xfrm>
            <a:off x="748850" y="2087606"/>
            <a:ext cx="5087075" cy="53600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200" b="1" dirty="0">
                <a:solidFill>
                  <a:schemeClr val="accent2"/>
                </a:solidFill>
              </a:rPr>
              <a:t>Partnership Example</a:t>
            </a:r>
          </a:p>
        </p:txBody>
      </p:sp>
      <p:sp>
        <p:nvSpPr>
          <p:cNvPr id="8" name="Text Placeholder 6">
            <a:extLst>
              <a:ext uri="{FF2B5EF4-FFF2-40B4-BE49-F238E27FC236}">
                <a16:creationId xmlns:a16="http://schemas.microsoft.com/office/drawing/2014/main" id="{17B648B4-360A-4E94-99E1-A9EB4E462894}"/>
              </a:ext>
            </a:extLst>
          </p:cNvPr>
          <p:cNvSpPr txBox="1">
            <a:spLocks/>
          </p:cNvSpPr>
          <p:nvPr/>
        </p:nvSpPr>
        <p:spPr>
          <a:xfrm>
            <a:off x="6217707" y="2087606"/>
            <a:ext cx="5087073" cy="553373"/>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200" b="1" dirty="0">
                <a:solidFill>
                  <a:schemeClr val="accent2"/>
                </a:solidFill>
              </a:rPr>
              <a:t>Challenges Intended to Overcome</a:t>
            </a:r>
          </a:p>
        </p:txBody>
      </p:sp>
    </p:spTree>
    <p:extLst>
      <p:ext uri="{BB962C8B-B14F-4D97-AF65-F5344CB8AC3E}">
        <p14:creationId xmlns:p14="http://schemas.microsoft.com/office/powerpoint/2010/main" val="74037428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238</TotalTime>
  <Words>2503</Words>
  <Application>Microsoft Office PowerPoint</Application>
  <PresentationFormat>Widescreen</PresentationFormat>
  <Paragraphs>141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Gill Sans MT</vt:lpstr>
      <vt:lpstr>Wingdings 2</vt:lpstr>
      <vt:lpstr>Dividend</vt:lpstr>
      <vt:lpstr>Mobility on Demand: State of the Practice, Opportunities, and Challenges</vt:lpstr>
      <vt:lpstr>Presentation overview</vt:lpstr>
      <vt:lpstr>Mobility on Demand (MOD)</vt:lpstr>
      <vt:lpstr>STEPS Equity Framework</vt:lpstr>
      <vt:lpstr>The Role of the Built Environment</vt:lpstr>
      <vt:lpstr>Role of the built environment</vt:lpstr>
      <vt:lpstr>Four Common Use Cases and Partnerships</vt:lpstr>
      <vt:lpstr>Mobility on Demand Sandbox Demonstration</vt:lpstr>
      <vt:lpstr>paratransit</vt:lpstr>
      <vt:lpstr>Transportation network companies (TNCs)</vt:lpstr>
      <vt:lpstr>Microtransit</vt:lpstr>
      <vt:lpstr>Micromobility (Bike and scooter sharing)</vt:lpstr>
      <vt:lpstr>App-Based Public Transit Innovations</vt:lpstr>
      <vt:lpstr>Shared Automated vehicles </vt:lpstr>
      <vt:lpstr>Other Initiatives:  Accessible Transportation Technologies Research Initiative </vt:lpstr>
      <vt:lpstr>Other Initiatives:  Airport Cooperative Research Program (ACRP) 01-48</vt:lpstr>
      <vt:lpstr>Key Takeaways</vt:lpstr>
      <vt:lpstr>Thank you!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Cohen</dc:creator>
  <cp:lastModifiedBy>Adam Cohen</cp:lastModifiedBy>
  <cp:revision>38</cp:revision>
  <dcterms:created xsi:type="dcterms:W3CDTF">2020-06-29T01:00:04Z</dcterms:created>
  <dcterms:modified xsi:type="dcterms:W3CDTF">2020-07-03T20:12:13Z</dcterms:modified>
</cp:coreProperties>
</file>