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82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80" r:id="rId14"/>
    <p:sldId id="267" r:id="rId15"/>
    <p:sldId id="268" r:id="rId16"/>
    <p:sldId id="269" r:id="rId17"/>
    <p:sldId id="270" r:id="rId18"/>
    <p:sldId id="271" r:id="rId19"/>
    <p:sldId id="272" r:id="rId20"/>
    <p:sldId id="283" r:id="rId21"/>
    <p:sldId id="273" r:id="rId22"/>
    <p:sldId id="278" r:id="rId23"/>
    <p:sldId id="274" r:id="rId24"/>
    <p:sldId id="275" r:id="rId25"/>
    <p:sldId id="276" r:id="rId26"/>
    <p:sldId id="277" r:id="rId27"/>
    <p:sldId id="281" r:id="rId28"/>
    <p:sldId id="279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69" autoAdjust="0"/>
    <p:restoredTop sz="86352" autoAdjust="0"/>
  </p:normalViewPr>
  <p:slideViewPr>
    <p:cSldViewPr snapToGrid="0">
      <p:cViewPr varScale="1">
        <p:scale>
          <a:sx n="40" d="100"/>
          <a:sy n="40" d="100"/>
        </p:scale>
        <p:origin x="810" y="54"/>
      </p:cViewPr>
      <p:guideLst/>
    </p:cSldViewPr>
  </p:slideViewPr>
  <p:outlineViewPr>
    <p:cViewPr>
      <p:scale>
        <a:sx n="33" d="100"/>
        <a:sy n="33" d="100"/>
      </p:scale>
      <p:origin x="0" y="-217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264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5748FB-0889-C244-B4D7-BA6960C560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DEA5FE-99D6-DA4E-8CE9-C16D177A7C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6DEDD-1616-E84B-A961-F64261F3DF27}" type="datetimeFigureOut">
              <a:t>7/17/2021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A98D9-9160-574F-B7B2-6497C60766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1AF96-98A4-4A4F-B0F2-4259D7C8E3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2F53F-72E9-8545-B066-DB5BFDAFFC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17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96138-262C-45C9-AC67-62CA015FE9BB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3547A-F5D7-45C9-B26F-CDC9799EA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38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117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18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54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8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22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95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5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278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128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9724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60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864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296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966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068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337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956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439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363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13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0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478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097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09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58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37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3547A-F5D7-45C9-B26F-CDC9799EAC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1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914" y="1137353"/>
            <a:ext cx="10820400" cy="2055552"/>
          </a:xfrm>
        </p:spPr>
        <p:txBody>
          <a:bodyPr anchor="b">
            <a:normAutofit/>
          </a:bodyPr>
          <a:lstStyle>
            <a:lvl1pPr algn="ctr">
              <a:defRPr sz="6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9431" y="3559629"/>
            <a:ext cx="10373192" cy="169817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1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996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7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744" y="484910"/>
            <a:ext cx="10338955" cy="1318490"/>
          </a:xfrm>
        </p:spPr>
        <p:txBody>
          <a:bodyPr anchor="b">
            <a:normAutofit/>
          </a:bodyPr>
          <a:lstStyle>
            <a:lvl1pPr algn="l">
              <a:defRPr sz="4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82486" y="1879600"/>
            <a:ext cx="9305501" cy="42973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3200"/>
            </a:lvl1pPr>
            <a:lvl2pPr>
              <a:lnSpc>
                <a:spcPct val="100000"/>
              </a:lnSpc>
              <a:spcBef>
                <a:spcPts val="400"/>
              </a:spcBef>
              <a:defRPr sz="2800"/>
            </a:lvl2pPr>
            <a:lvl3pPr>
              <a:lnSpc>
                <a:spcPct val="100000"/>
              </a:lnSpc>
              <a:spcBef>
                <a:spcPts val="400"/>
              </a:spcBef>
              <a:defRPr sz="2400"/>
            </a:lvl3pPr>
            <a:lvl4pPr>
              <a:lnSpc>
                <a:spcPct val="100000"/>
              </a:lnSpc>
              <a:spcBef>
                <a:spcPts val="400"/>
              </a:spcBef>
              <a:defRPr sz="2000"/>
            </a:lvl4pPr>
            <a:lvl5pPr>
              <a:lnSpc>
                <a:spcPct val="100000"/>
              </a:lnSpc>
              <a:spcBef>
                <a:spcPts val="400"/>
              </a:spcBef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01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2735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5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10261600" cy="1325563"/>
          </a:xfrm>
        </p:spPr>
        <p:txBody>
          <a:bodyPr/>
          <a:lstStyle>
            <a:lvl1pPr>
              <a:defRPr sz="5400" b="1"/>
            </a:lvl1pPr>
          </a:lstStyle>
          <a:p>
            <a:r>
              <a:rPr lang="en-US"/>
              <a:t>Click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04900" y="1825625"/>
            <a:ext cx="5156200" cy="2066207"/>
          </a:xfrm>
        </p:spPr>
        <p:txBody>
          <a:bodyPr wrap="square">
            <a:sp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29400" y="1825625"/>
            <a:ext cx="4838700" cy="2066207"/>
          </a:xfrm>
        </p:spPr>
        <p:txBody>
          <a:bodyPr wrap="square">
            <a:sp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76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1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96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8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61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accent1">
                <a:lumMod val="5000"/>
                <a:lumOff val="9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9982F-BD58-4810-A234-B5885A4F18AD}" type="datetimeFigureOut">
              <a:rPr lang="en-US" smtClean="0"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086BC-FB60-46A2-AB3D-EA42B708F00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E141D3-060C-3C44-B680-4C0871B87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776" y="5580529"/>
            <a:ext cx="833718" cy="83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neumasolutions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domscientific.com/trainin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microsoft.com/en-us/windows/complete-guide-to-narrator-e4397a0d-ef4f-b386-d8ae-c172f109bdb1" TargetMode="External"/><Relationship Id="rId5" Type="http://schemas.openxmlformats.org/officeDocument/2006/relationships/hyperlink" Target="https://www.nvaccess.org/product/basic-training-for-nvda-ebook/" TargetMode="External"/><Relationship Id="rId4" Type="http://schemas.openxmlformats.org/officeDocument/2006/relationships/hyperlink" Target="https://www.afb.org/blindness-and-low-vision/using-technology/assistive-technology-videos/learn-nvd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plevis.com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pple.com/voiceover/info/guide/_1124.html#:~:text=sound%20effects%20descriptions%3A-,Open%20the%20VoiceOver%20Help%20menu%20by%20pressing%20VO%2DH.,description%2C%20press%20the%20Space%20bar" TargetMode="External"/><Relationship Id="rId4" Type="http://schemas.openxmlformats.org/officeDocument/2006/relationships/hyperlink" Target="https://support.apple.com/guide/voiceover/welcome/mac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ollegesuccessbvi.org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cblists.org/g/ACB-Community-Events/" TargetMode="External"/><Relationship Id="rId4" Type="http://schemas.openxmlformats.org/officeDocument/2006/relationships/hyperlink" Target="https://aphcareerconnect.org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pplevis.com/new-to-mac" TargetMode="External"/><Relationship Id="rId3" Type="http://schemas.openxmlformats.org/officeDocument/2006/relationships/hyperlink" Target="http://www.freedomscientific.com/training" TargetMode="External"/><Relationship Id="rId7" Type="http://schemas.openxmlformats.org/officeDocument/2006/relationships/hyperlink" Target="https://www.perkinselearning.org/technology/getting-started/mac-voiceover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pple.com/voiceover/info/guide/_1124.html" TargetMode="External"/><Relationship Id="rId5" Type="http://schemas.openxmlformats.org/officeDocument/2006/relationships/hyperlink" Target="https://support.microsoft.com/en-us/windows/complete-guide-to-narrator-e4397a0d-ef4f-b386-d8ae-c172f109bdb1" TargetMode="External"/><Relationship Id="rId4" Type="http://schemas.openxmlformats.org/officeDocument/2006/relationships/hyperlink" Target="https://www.afb.org/blindness-and-low-vision/using-technology/assistive-technology-videos/learn-nvda" TargetMode="External"/><Relationship Id="rId9" Type="http://schemas.openxmlformats.org/officeDocument/2006/relationships/hyperlink" Target="https://catchthesewords.com/free-online-training-for-blind-students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anza.ed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neumasolutions.com/" TargetMode="Externa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Scribe for Meetings logo has the words accompanied by a stylized wheelchair icon denoting accessibility, ">
            <a:extLst>
              <a:ext uri="{FF2B5EF4-FFF2-40B4-BE49-F238E27FC236}">
                <a16:creationId xmlns:a16="http://schemas.microsoft.com/office/drawing/2014/main" id="{E5B6188E-E7AB-3F40-8D52-351C8C4BE1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952" y="2230247"/>
            <a:ext cx="7411586" cy="233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06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FOR BVI LEARNERS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Repeat confusing concepts.</a:t>
            </a:r>
          </a:p>
          <a:p>
            <a:r>
              <a:rPr lang="en-US" dirty="0"/>
              <a:t>Showcase yourself minus prejudice.</a:t>
            </a:r>
          </a:p>
          <a:p>
            <a:r>
              <a:rPr lang="en-US" dirty="0"/>
              <a:t>Accessible exams and peer review.</a:t>
            </a:r>
          </a:p>
          <a:p>
            <a:r>
              <a:rPr lang="en-US" dirty="0"/>
              <a:t>Discussions.</a:t>
            </a:r>
          </a:p>
          <a:p>
            <a:r>
              <a:rPr lang="en-US" dirty="0"/>
              <a:t>Pausing to take notes.</a:t>
            </a:r>
          </a:p>
        </p:txBody>
      </p:sp>
    </p:spTree>
    <p:extLst>
      <p:ext uri="{BB962C8B-B14F-4D97-AF65-F5344CB8AC3E}">
        <p14:creationId xmlns:p14="http://schemas.microsoft.com/office/powerpoint/2010/main" val="1922952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dirty="0"/>
              <a:t>DISADVANTAGES FOR BVI LEARNERS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classroom comradery.</a:t>
            </a:r>
          </a:p>
          <a:p>
            <a:r>
              <a:rPr lang="en-US" dirty="0"/>
              <a:t>No immediate access to teacher.</a:t>
            </a:r>
          </a:p>
          <a:p>
            <a:r>
              <a:rPr lang="en-US" dirty="0"/>
              <a:t>Image-only handouts.</a:t>
            </a:r>
          </a:p>
          <a:p>
            <a:r>
              <a:rPr lang="en-US" dirty="0"/>
              <a:t>Inaccessible shared screens.</a:t>
            </a:r>
          </a:p>
        </p:txBody>
      </p:sp>
    </p:spTree>
    <p:extLst>
      <p:ext uri="{BB962C8B-B14F-4D97-AF65-F5344CB8AC3E}">
        <p14:creationId xmlns:p14="http://schemas.microsoft.com/office/powerpoint/2010/main" val="333072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</a:t>
            </a:r>
          </a:p>
          <a:p>
            <a:r>
              <a:rPr lang="en-US" dirty="0"/>
              <a:t>How</a:t>
            </a:r>
          </a:p>
          <a:p>
            <a:r>
              <a:rPr lang="en-US" dirty="0"/>
              <a:t>Who</a:t>
            </a:r>
          </a:p>
        </p:txBody>
      </p:sp>
    </p:spTree>
    <p:extLst>
      <p:ext uri="{BB962C8B-B14F-4D97-AF65-F5344CB8AC3E}">
        <p14:creationId xmlns:p14="http://schemas.microsoft.com/office/powerpoint/2010/main" val="4044959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00"/>
              </a:spcBef>
            </a:pPr>
            <a:r>
              <a:rPr lang="en-US" dirty="0"/>
              <a:t>Growth vs. fixed mindset.</a:t>
            </a:r>
          </a:p>
          <a:p>
            <a:pPr>
              <a:spcBef>
                <a:spcPts val="500"/>
              </a:spcBef>
            </a:pPr>
            <a:r>
              <a:rPr lang="en-US" dirty="0"/>
              <a:t>Build a support system.</a:t>
            </a:r>
          </a:p>
          <a:p>
            <a:pPr>
              <a:spcBef>
                <a:spcPts val="500"/>
              </a:spcBef>
            </a:pPr>
            <a:r>
              <a:rPr lang="en-US" dirty="0"/>
              <a:t>Think out of the box.</a:t>
            </a:r>
          </a:p>
          <a:p>
            <a:pPr>
              <a:spcBef>
                <a:spcPts val="500"/>
              </a:spcBef>
            </a:pPr>
            <a:r>
              <a:rPr lang="en-US" dirty="0"/>
              <a:t>Work smarter not harder.</a:t>
            </a:r>
          </a:p>
          <a:p>
            <a:pPr>
              <a:spcBef>
                <a:spcPts val="500"/>
              </a:spcBef>
            </a:pPr>
            <a:r>
              <a:rPr lang="en-US" dirty="0"/>
              <a:t>Practice with low-risk social media, Facebook, Meetup, </a:t>
            </a:r>
            <a:r>
              <a:rPr lang="en-US" dirty="0" err="1"/>
              <a:t>Nextdoor.</a:t>
            </a:r>
            <a:endParaRPr lang="en-US" dirty="0"/>
          </a:p>
          <a:p>
            <a:pPr>
              <a:spcBef>
                <a:spcPts val="500"/>
              </a:spcBef>
            </a:pPr>
            <a:r>
              <a:rPr lang="en-US" dirty="0"/>
              <a:t>Practice real-time note-taking with CNN or Fox.</a:t>
            </a:r>
          </a:p>
        </p:txBody>
      </p:sp>
    </p:spTree>
    <p:extLst>
      <p:ext uri="{BB962C8B-B14F-4D97-AF65-F5344CB8AC3E}">
        <p14:creationId xmlns:p14="http://schemas.microsoft.com/office/powerpoint/2010/main" val="1514233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LMS vs.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Uncovering what is accessible.</a:t>
            </a:r>
          </a:p>
          <a:p>
            <a:r>
              <a:rPr lang="en-US" dirty="0"/>
              <a:t>And what is not accessible.</a:t>
            </a:r>
          </a:p>
        </p:txBody>
      </p:sp>
    </p:spTree>
    <p:extLst>
      <p:ext uri="{BB962C8B-B14F-4D97-AF65-F5344CB8AC3E}">
        <p14:creationId xmlns:p14="http://schemas.microsoft.com/office/powerpoint/2010/main" val="4043854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LMS Platforms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Canvas</a:t>
            </a:r>
          </a:p>
          <a:p>
            <a:r>
              <a:rPr lang="en-US" dirty="0"/>
              <a:t>Blackboard</a:t>
            </a:r>
          </a:p>
          <a:p>
            <a:r>
              <a:rPr lang="en-US" dirty="0"/>
              <a:t>Desire To Learn </a:t>
            </a:r>
            <a:r>
              <a:rPr lang="en-US" dirty="0" err="1"/>
              <a:t>BrightSpace</a:t>
            </a:r>
            <a:endParaRPr lang="en-US" dirty="0"/>
          </a:p>
          <a:p>
            <a:r>
              <a:rPr lang="en-US" dirty="0"/>
              <a:t>Pearson </a:t>
            </a:r>
            <a:r>
              <a:rPr lang="en-US" dirty="0" err="1"/>
              <a:t>MyLab</a:t>
            </a:r>
            <a:endParaRPr lang="en-US" dirty="0"/>
          </a:p>
          <a:p>
            <a:r>
              <a:rPr lang="en-US" dirty="0"/>
              <a:t>Cengage Learning Lab</a:t>
            </a:r>
          </a:p>
          <a:p>
            <a:r>
              <a:rPr lang="en-US" dirty="0" err="1"/>
              <a:t>McGrawHill</a:t>
            </a:r>
            <a:r>
              <a:rPr lang="en-US" dirty="0"/>
              <a:t> Connect and LearnSmart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26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744" y="537882"/>
            <a:ext cx="10338955" cy="1117600"/>
          </a:xfrm>
        </p:spPr>
        <p:txBody>
          <a:bodyPr/>
          <a:lstStyle/>
          <a:p>
            <a:r>
              <a:rPr lang="en-US" dirty="0"/>
              <a:t>Online Learning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486" y="1731682"/>
            <a:ext cx="9305501" cy="429736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800"/>
              </a:spcBef>
            </a:pPr>
            <a:r>
              <a:rPr lang="en-US" dirty="0"/>
              <a:t>Modules or pages</a:t>
            </a:r>
          </a:p>
          <a:p>
            <a:pPr>
              <a:spcBef>
                <a:spcPts val="800"/>
              </a:spcBef>
            </a:pPr>
            <a:r>
              <a:rPr lang="en-US" dirty="0"/>
              <a:t>Discussion forums</a:t>
            </a:r>
          </a:p>
          <a:p>
            <a:pPr>
              <a:spcBef>
                <a:spcPts val="800"/>
              </a:spcBef>
            </a:pPr>
            <a:r>
              <a:rPr lang="en-US" dirty="0"/>
              <a:t>Assignments</a:t>
            </a:r>
          </a:p>
          <a:p>
            <a:pPr>
              <a:spcBef>
                <a:spcPts val="800"/>
              </a:spcBef>
            </a:pPr>
            <a:r>
              <a:rPr lang="en-US" dirty="0"/>
              <a:t>Quizzes/exams</a:t>
            </a:r>
          </a:p>
          <a:p>
            <a:pPr>
              <a:spcBef>
                <a:spcPts val="800"/>
              </a:spcBef>
            </a:pPr>
            <a:r>
              <a:rPr lang="en-US" dirty="0"/>
              <a:t>Polls</a:t>
            </a:r>
          </a:p>
          <a:p>
            <a:pPr>
              <a:spcBef>
                <a:spcPts val="800"/>
              </a:spcBef>
            </a:pPr>
            <a:r>
              <a:rPr lang="en-US" dirty="0"/>
              <a:t>Knowledge checks</a:t>
            </a:r>
          </a:p>
          <a:p>
            <a:pPr>
              <a:spcBef>
                <a:spcPts val="800"/>
              </a:spcBef>
            </a:pPr>
            <a:r>
              <a:rPr lang="en-US" dirty="0"/>
              <a:t>Synchronous conferencing</a:t>
            </a:r>
          </a:p>
          <a:p>
            <a:pPr>
              <a:spcBef>
                <a:spcPts val="800"/>
              </a:spcBef>
            </a:pPr>
            <a:r>
              <a:rPr lang="en-US" dirty="0"/>
              <a:t>Asynchronous chatting</a:t>
            </a:r>
          </a:p>
          <a:p>
            <a:pPr>
              <a:spcBef>
                <a:spcPts val="800"/>
              </a:spcBef>
            </a:pPr>
            <a:r>
              <a:rPr lang="en-US" dirty="0"/>
              <a:t>Peer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697036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744" y="296652"/>
            <a:ext cx="10338955" cy="131849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Pneuma</a:t>
            </a:r>
            <a:r>
              <a:rPr lang="en-US" dirty="0"/>
              <a:t>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486" y="1691342"/>
            <a:ext cx="9305501" cy="4297363"/>
          </a:xfrm>
        </p:spPr>
        <p:txBody>
          <a:bodyPr/>
          <a:lstStyle/>
          <a:p>
            <a:r>
              <a:rPr lang="en-US" dirty="0"/>
              <a:t>Your teacher need not be the remediation expert.</a:t>
            </a:r>
          </a:p>
          <a:p>
            <a:r>
              <a:rPr lang="en-US" dirty="0"/>
              <a:t>All handled in the cloud.</a:t>
            </a:r>
          </a:p>
          <a:p>
            <a:r>
              <a:rPr lang="en-US" dirty="0"/>
              <a:t>Pneuma’s website can help you advocate: </a:t>
            </a:r>
            <a:r>
              <a:rPr lang="en-US" sz="2800" dirty="0">
                <a:hlinkClick r:id="rId3"/>
              </a:rPr>
              <a:t>pneumasolutions.com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 descr="Pneuma Solutions logo consisting of company name with a stylized cloud">
            <a:extLst>
              <a:ext uri="{FF2B5EF4-FFF2-40B4-BE49-F238E27FC236}">
                <a16:creationId xmlns:a16="http://schemas.microsoft.com/office/drawing/2014/main" id="{8683774B-2FD7-084B-8EF0-8503A1BFAB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87" y="4151610"/>
            <a:ext cx="4784913" cy="177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16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744" y="861428"/>
            <a:ext cx="10338955" cy="1318490"/>
          </a:xfrm>
        </p:spPr>
        <p:txBody>
          <a:bodyPr>
            <a:normAutofit fontScale="90000"/>
          </a:bodyPr>
          <a:lstStyle/>
          <a:p>
            <a:r>
              <a:rPr lang="en-US" dirty="0"/>
              <a:t>Is It Inaccessible?</a:t>
            </a:r>
            <a:br>
              <a:rPr lang="en-US" dirty="0"/>
            </a:br>
            <a:r>
              <a:rPr lang="en-US" dirty="0"/>
              <a:t>Or Is It You?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486" y="2256118"/>
            <a:ext cx="9305501" cy="4297363"/>
          </a:xfrm>
        </p:spPr>
        <p:txBody>
          <a:bodyPr/>
          <a:lstStyle/>
          <a:p>
            <a:r>
              <a:rPr lang="en-US" dirty="0"/>
              <a:t>Is it one piece or the whole thing?</a:t>
            </a:r>
          </a:p>
          <a:p>
            <a:r>
              <a:rPr lang="en-US" dirty="0"/>
              <a:t>Can other screen reader users work with it?</a:t>
            </a:r>
          </a:p>
          <a:p>
            <a:r>
              <a:rPr lang="en-US" dirty="0"/>
              <a:t>Does it save as text?</a:t>
            </a:r>
          </a:p>
        </p:txBody>
      </p:sp>
    </p:spTree>
    <p:extLst>
      <p:ext uri="{BB962C8B-B14F-4D97-AF65-F5344CB8AC3E}">
        <p14:creationId xmlns:p14="http://schemas.microsoft.com/office/powerpoint/2010/main" val="111060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336992"/>
            <a:ext cx="11036299" cy="937490"/>
          </a:xfrm>
        </p:spPr>
        <p:txBody>
          <a:bodyPr/>
          <a:lstStyle/>
          <a:p>
            <a:r>
              <a:rPr lang="en-US" dirty="0"/>
              <a:t>Learn to Use Your 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88035"/>
            <a:ext cx="9668435" cy="50546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800" b="1" dirty="0"/>
              <a:t>JAWS training and webinars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hlinkClick r:id="rId3"/>
              </a:rPr>
              <a:t>https://www.freedomscientific.com/training/</a:t>
            </a:r>
            <a:endParaRPr lang="en-US" sz="18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800" b="1" dirty="0"/>
              <a:t>NVDA training and support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hlinkClick r:id="rId4"/>
              </a:rPr>
              <a:t>https://www.afb.org/blindness-and-low-vision/using-technology/assistive-technology-videos/learn-nvda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or</a:t>
            </a:r>
            <a:br>
              <a:rPr lang="en-US" sz="1800" dirty="0"/>
            </a:br>
            <a:r>
              <a:rPr lang="en-US" sz="1800" dirty="0">
                <a:hlinkClick r:id="rId5"/>
              </a:rPr>
              <a:t>https://www.nvaccess.org/product/basic-training-for-nvda-ebook/</a:t>
            </a:r>
            <a:endParaRPr lang="en-US" sz="18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800" b="1" dirty="0"/>
              <a:t>Narrator has help too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hlinkClick r:id="rId6"/>
              </a:rPr>
              <a:t>https://support.microsoft.com/en-us/windows/complete-guide-to-narrator-e4397a0d-ef4f-b386-d8ae-c172f109bdb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9454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Online Learning and Teaching</a:t>
            </a:r>
            <a:br>
              <a:rPr lang="en-US" dirty="0"/>
            </a:br>
            <a:r>
              <a:rPr lang="en-US" dirty="0"/>
              <a:t>With a Visual Impairment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Deborah Armstrong And Mike Calvo</a:t>
            </a:r>
          </a:p>
        </p:txBody>
      </p:sp>
    </p:spTree>
    <p:extLst>
      <p:ext uri="{BB962C8B-B14F-4D97-AF65-F5344CB8AC3E}">
        <p14:creationId xmlns:p14="http://schemas.microsoft.com/office/powerpoint/2010/main" val="2823197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336992"/>
            <a:ext cx="11036299" cy="937490"/>
          </a:xfrm>
        </p:spPr>
        <p:txBody>
          <a:bodyPr/>
          <a:lstStyle/>
          <a:p>
            <a:r>
              <a:rPr lang="en-US" dirty="0"/>
              <a:t>Learn to Use Your 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88035"/>
            <a:ext cx="10300447" cy="50546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800" b="1" dirty="0"/>
              <a:t>Mac support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hlinkClick r:id="rId3"/>
              </a:rPr>
              <a:t>http://www.applevis.com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or</a:t>
            </a:r>
            <a:br>
              <a:rPr lang="en-US" sz="1800" dirty="0"/>
            </a:br>
            <a:r>
              <a:rPr lang="en-US" sz="1800" dirty="0">
                <a:hlinkClick r:id="rId4"/>
              </a:rPr>
              <a:t>https://support.apple.com/guide/voiceover/welcome/mac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or</a:t>
            </a:r>
            <a:br>
              <a:rPr lang="en-US" sz="1800" dirty="0"/>
            </a:br>
            <a:r>
              <a:rPr lang="en-US" sz="1800" dirty="0">
                <a:hlinkClick r:id="rId5"/>
              </a:rPr>
              <a:t>https://www.apple.com/voiceover/info/guide/_1124.html#:~:text=sound%20effects%20descriptions%3A-,Open%20the%20VoiceOver%20Help%20menu%20by%20pressing%20VO%2DH.,description%2C%20press%20the%20Space%20bar</a:t>
            </a:r>
            <a:endParaRPr lang="en-US" sz="18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800" b="1" dirty="0"/>
              <a:t>Tablets and Smartphones don’t always cut it</a:t>
            </a:r>
          </a:p>
        </p:txBody>
      </p:sp>
    </p:spTree>
    <p:extLst>
      <p:ext uri="{BB962C8B-B14F-4D97-AF65-F5344CB8AC3E}">
        <p14:creationId xmlns:p14="http://schemas.microsoft.com/office/powerpoint/2010/main" val="1669088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Parts Accessible?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E.G. Discussions and Exams, Yes.</a:t>
            </a:r>
          </a:p>
          <a:p>
            <a:r>
              <a:rPr lang="en-US" dirty="0"/>
              <a:t>Assignments and Videos, No.</a:t>
            </a:r>
          </a:p>
          <a:p>
            <a:r>
              <a:rPr lang="en-US" dirty="0"/>
              <a:t>Files Area, Yes.</a:t>
            </a:r>
          </a:p>
          <a:p>
            <a:r>
              <a:rPr lang="en-US" dirty="0"/>
              <a:t>Instructor lectures, Yes.</a:t>
            </a:r>
          </a:p>
          <a:p>
            <a:r>
              <a:rPr lang="en-US" dirty="0"/>
              <a:t>Zoom whiteboard, No.</a:t>
            </a:r>
          </a:p>
          <a:p>
            <a:r>
              <a:rPr lang="en-US" dirty="0"/>
              <a:t>Instructor pages, Yes.</a:t>
            </a:r>
          </a:p>
          <a:p>
            <a:r>
              <a:rPr lang="en-US" dirty="0"/>
              <a:t>Camera-phone photos of textbook pages, No.</a:t>
            </a:r>
          </a:p>
        </p:txBody>
      </p:sp>
    </p:spTree>
    <p:extLst>
      <p:ext uri="{BB962C8B-B14F-4D97-AF65-F5344CB8AC3E}">
        <p14:creationId xmlns:p14="http://schemas.microsoft.com/office/powerpoint/2010/main" val="1447731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Mastering Your AT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486" y="1879600"/>
            <a:ext cx="9590314" cy="4780796"/>
          </a:xfrm>
        </p:spPr>
        <p:txBody>
          <a:bodyPr>
            <a:normAutofit/>
          </a:bodyPr>
          <a:lstStyle/>
          <a:p>
            <a:r>
              <a:rPr lang="en-US" sz="3200" dirty="0"/>
              <a:t>One keystroke a day.</a:t>
            </a:r>
          </a:p>
          <a:p>
            <a:r>
              <a:rPr lang="en-US" sz="3200" dirty="0"/>
              <a:t>Get training – plenty is free.</a:t>
            </a:r>
          </a:p>
          <a:p>
            <a:r>
              <a:rPr lang="en-US" sz="3200" dirty="0"/>
              <a:t>Use a rolodex or Notes app for logging useful hotkeys.</a:t>
            </a:r>
          </a:p>
          <a:p>
            <a:r>
              <a:rPr lang="en-US" sz="3200" dirty="0"/>
              <a:t>Practice, practice, practice!</a:t>
            </a:r>
          </a:p>
          <a:p>
            <a:r>
              <a:rPr lang="en-US" sz="3200" dirty="0"/>
              <a:t>Can you use a different browser?</a:t>
            </a:r>
          </a:p>
          <a:p>
            <a:r>
              <a:rPr lang="en-US" sz="3200" dirty="0"/>
              <a:t>Record step-by-step through encountered difficulties.</a:t>
            </a:r>
          </a:p>
        </p:txBody>
      </p:sp>
    </p:spTree>
    <p:extLst>
      <p:ext uri="{BB962C8B-B14F-4D97-AF65-F5344CB8AC3E}">
        <p14:creationId xmlns:p14="http://schemas.microsoft.com/office/powerpoint/2010/main" val="3454542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444" y="723900"/>
            <a:ext cx="10338955" cy="876300"/>
          </a:xfrm>
        </p:spPr>
        <p:txBody>
          <a:bodyPr/>
          <a:lstStyle/>
          <a:p>
            <a:r>
              <a:rPr lang="en-US" dirty="0"/>
              <a:t>COPING On Your 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186" y="1676400"/>
            <a:ext cx="9305501" cy="4297363"/>
          </a:xfrm>
        </p:spPr>
        <p:txBody>
          <a:bodyPr>
            <a:noAutofit/>
          </a:bodyPr>
          <a:lstStyle/>
          <a:p>
            <a:r>
              <a:rPr lang="en-US" sz="2800" dirty="0"/>
              <a:t>Use JAWS OCR and touch cursor.</a:t>
            </a:r>
          </a:p>
          <a:p>
            <a:r>
              <a:rPr lang="en-US" sz="2800" dirty="0"/>
              <a:t>Don’t forget Windows magnifier or Mac Zoom.</a:t>
            </a:r>
          </a:p>
          <a:p>
            <a:r>
              <a:rPr lang="en-US" sz="2800" dirty="0"/>
              <a:t>Talk to your DSS, instructional designer, content creator.</a:t>
            </a:r>
          </a:p>
          <a:p>
            <a:r>
              <a:rPr lang="en-US" sz="2800" dirty="0" err="1"/>
              <a:t>Screenshare</a:t>
            </a:r>
            <a:r>
              <a:rPr lang="en-US" sz="2800" dirty="0"/>
              <a:t> your issue with someone with knowledge.</a:t>
            </a:r>
          </a:p>
          <a:p>
            <a:r>
              <a:rPr lang="en-US" sz="2800" dirty="0"/>
              <a:t>Get good at surfing for answers.</a:t>
            </a:r>
          </a:p>
          <a:p>
            <a:r>
              <a:rPr lang="en-US" sz="2800" dirty="0"/>
              <a:t>Save PDF as text and email it to teacher.</a:t>
            </a:r>
          </a:p>
          <a:p>
            <a:r>
              <a:rPr lang="en-US" sz="2800" dirty="0"/>
              <a:t>Request slides before class.</a:t>
            </a:r>
          </a:p>
          <a:p>
            <a:r>
              <a:rPr lang="en-US" sz="2800" dirty="0"/>
              <a:t>Keep notes on access issues.</a:t>
            </a:r>
          </a:p>
        </p:txBody>
      </p:sp>
    </p:spTree>
    <p:extLst>
      <p:ext uri="{BB962C8B-B14F-4D97-AF65-F5344CB8AC3E}">
        <p14:creationId xmlns:p14="http://schemas.microsoft.com/office/powerpoint/2010/main" val="4204304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744" y="324425"/>
            <a:ext cx="10338955" cy="1066800"/>
          </a:xfrm>
        </p:spPr>
        <p:txBody>
          <a:bodyPr/>
          <a:lstStyle/>
          <a:p>
            <a:r>
              <a:rPr lang="en-US" dirty="0"/>
              <a:t>COPING With 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486" y="1467425"/>
            <a:ext cx="9305501" cy="4297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Learning Ally College Success Program: </a:t>
            </a:r>
            <a:r>
              <a:rPr lang="en-US" sz="2400" dirty="0">
                <a:hlinkClick r:id="rId3"/>
              </a:rPr>
              <a:t>https://collegesuccessbvi.org/</a:t>
            </a:r>
            <a:endParaRPr lang="en-US" sz="2400" dirty="0"/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APH Career Connect: </a:t>
            </a:r>
            <a:r>
              <a:rPr lang="en-US" sz="2400" dirty="0">
                <a:hlinkClick r:id="rId4"/>
              </a:rPr>
              <a:t>https://aphcareerconnect.org</a:t>
            </a:r>
            <a:endParaRPr lang="en-US" sz="2400" dirty="0"/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ACB Community Calls: </a:t>
            </a:r>
            <a:r>
              <a:rPr lang="en-US" sz="2400" dirty="0">
                <a:hlinkClick r:id="rId5"/>
              </a:rPr>
              <a:t>https://acblists.org/g/ACB-Community-Events</a:t>
            </a:r>
            <a:endParaRPr lang="en-US" sz="2400" dirty="0"/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Blind Students Chapters and Affiliates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Lighthouse or commission for the blind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Senior center volunteer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Ham radio club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Internet mailing lists – sometimes called groups.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 err="1"/>
              <a:t>Aira</a:t>
            </a:r>
            <a:r>
              <a:rPr lang="en-US" sz="2400" dirty="0"/>
              <a:t>, Be My Eyes</a:t>
            </a:r>
          </a:p>
        </p:txBody>
      </p:sp>
    </p:spTree>
    <p:extLst>
      <p:ext uri="{BB962C8B-B14F-4D97-AF65-F5344CB8AC3E}">
        <p14:creationId xmlns:p14="http://schemas.microsoft.com/office/powerpoint/2010/main" val="3862589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744" y="319810"/>
            <a:ext cx="10338955" cy="1318490"/>
          </a:xfrm>
        </p:spPr>
        <p:txBody>
          <a:bodyPr/>
          <a:lstStyle/>
          <a:p>
            <a:r>
              <a:rPr lang="en-US" dirty="0"/>
              <a:t>COPING Using Other </a:t>
            </a:r>
            <a:r>
              <a:rPr lang="en-US" dirty="0" err="1"/>
              <a:t>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486" y="1714500"/>
            <a:ext cx="9755414" cy="4297363"/>
          </a:xfrm>
        </p:spPr>
        <p:txBody>
          <a:bodyPr>
            <a:noAutofit/>
          </a:bodyPr>
          <a:lstStyle/>
          <a:p>
            <a:r>
              <a:rPr lang="en-US" sz="2400" dirty="0"/>
              <a:t>Reduce your class load with P.E.</a:t>
            </a:r>
          </a:p>
          <a:p>
            <a:r>
              <a:rPr lang="en-US" sz="2400" dirty="0"/>
              <a:t>Start a study group.</a:t>
            </a:r>
          </a:p>
          <a:p>
            <a:r>
              <a:rPr lang="en-US" sz="2400" dirty="0"/>
              <a:t>Use reciprocity as part of a team.</a:t>
            </a:r>
          </a:p>
          <a:p>
            <a:r>
              <a:rPr lang="en-US" sz="2400" dirty="0"/>
              <a:t>Physical anatomy and physiology 3-D models.</a:t>
            </a:r>
          </a:p>
          <a:p>
            <a:r>
              <a:rPr lang="en-US" sz="2400" dirty="0"/>
              <a:t>Alternate assignments.</a:t>
            </a:r>
          </a:p>
          <a:p>
            <a:r>
              <a:rPr lang="en-US" sz="2400" dirty="0"/>
              <a:t>Borrow library books on the topic.</a:t>
            </a:r>
          </a:p>
          <a:p>
            <a:r>
              <a:rPr lang="en-US" sz="2400" dirty="0"/>
              <a:t>Be a pest, email everyone, phone your support system.</a:t>
            </a:r>
          </a:p>
          <a:p>
            <a:r>
              <a:rPr lang="en-US" sz="2400" dirty="0"/>
              <a:t>Publicly shame big providers.</a:t>
            </a:r>
          </a:p>
          <a:p>
            <a:r>
              <a:rPr lang="en-US" sz="2400" dirty="0"/>
              <a:t>Insist on money back.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2832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ADVOCACY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DSS</a:t>
            </a:r>
          </a:p>
          <a:p>
            <a:r>
              <a:rPr lang="en-US" dirty="0"/>
              <a:t>HR</a:t>
            </a:r>
          </a:p>
          <a:p>
            <a:r>
              <a:rPr lang="en-US" dirty="0"/>
              <a:t>Blindness organizations</a:t>
            </a:r>
          </a:p>
          <a:p>
            <a:r>
              <a:rPr lang="en-US" dirty="0"/>
              <a:t>Legal aid</a:t>
            </a:r>
          </a:p>
          <a:p>
            <a:r>
              <a:rPr lang="en-US" dirty="0"/>
              <a:t>Pneuma has correspondence you can modify</a:t>
            </a:r>
          </a:p>
          <a:p>
            <a:r>
              <a:rPr lang="en-US" dirty="0"/>
              <a:t>File a complaint</a:t>
            </a:r>
          </a:p>
        </p:txBody>
      </p:sp>
    </p:spTree>
    <p:extLst>
      <p:ext uri="{BB962C8B-B14F-4D97-AF65-F5344CB8AC3E}">
        <p14:creationId xmlns:p14="http://schemas.microsoft.com/office/powerpoint/2010/main" val="1956474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744" y="284850"/>
            <a:ext cx="10338955" cy="977900"/>
          </a:xfrm>
        </p:spPr>
        <p:txBody>
          <a:bodyPr/>
          <a:lstStyle/>
          <a:p>
            <a:r>
              <a:rPr lang="en-US" dirty="0"/>
              <a:t>Free Training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486" y="1351650"/>
            <a:ext cx="9305501" cy="4953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dirty="0"/>
              <a:t>JAWS and Zoom-Text Training</a:t>
            </a:r>
            <a:br>
              <a:rPr lang="en-US" sz="2000" dirty="0"/>
            </a:br>
            <a:r>
              <a:rPr lang="en-US" sz="2000" dirty="0">
                <a:hlinkClick r:id="rId3"/>
              </a:rPr>
              <a:t>http://www.freedomscientific.com/training</a:t>
            </a:r>
            <a:endParaRPr lang="en-US" sz="2000" dirty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dirty="0"/>
              <a:t>NVDA Training From AFB</a:t>
            </a:r>
            <a:br>
              <a:rPr lang="en-US" sz="2000" dirty="0"/>
            </a:br>
            <a:r>
              <a:rPr lang="en-US" sz="2000" dirty="0">
                <a:hlinkClick r:id="rId4"/>
              </a:rPr>
              <a:t>https://www.afb.org/blindness-and-low-vision/using-technology/assistive-technology-videos/learn-nvda</a:t>
            </a:r>
            <a:endParaRPr lang="en-US" sz="2000" dirty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dirty="0"/>
              <a:t>Narrator User Guide</a:t>
            </a:r>
            <a:br>
              <a:rPr lang="en-US" sz="2000" dirty="0"/>
            </a:br>
            <a:r>
              <a:rPr lang="en-US" sz="2000" dirty="0">
                <a:hlinkClick r:id="rId5"/>
              </a:rPr>
              <a:t>https://support.microsoft.com/en-us/windows/complete-guide-to-narrator-e4397a0d-ef4f-b386-d8ae-c172f109bdb1</a:t>
            </a:r>
            <a:endParaRPr lang="en-US" sz="2000" dirty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dirty="0"/>
              <a:t>Learning Mac </a:t>
            </a:r>
            <a:r>
              <a:rPr lang="en-US" sz="2000" dirty="0" err="1"/>
              <a:t>VoiceOver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>
                <a:hlinkClick r:id="rId6"/>
              </a:rPr>
              <a:t>https://www.apple.com/voiceover/info/guide/_1124.html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>
                <a:hlinkClick r:id="rId7"/>
              </a:rPr>
              <a:t>https://www.perkinselearning.org/technology/getting-started/mac-voiceover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>
                <a:hlinkClick r:id="rId8"/>
              </a:rPr>
              <a:t>https://www.applevis.com/new-to-mac</a:t>
            </a:r>
            <a:endParaRPr lang="en-US" sz="2000" dirty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dirty="0"/>
              <a:t>Free online Training For Blind Students</a:t>
            </a:r>
            <a:br>
              <a:rPr lang="en-US" sz="2000" dirty="0"/>
            </a:br>
            <a:r>
              <a:rPr lang="en-US" sz="2000" dirty="0">
                <a:hlinkClick r:id="rId9"/>
              </a:rPr>
              <a:t>https://catchthesewords.com/free-online-training-for-blind-students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3149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Summary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Learning Platform vs. Content</a:t>
            </a:r>
          </a:p>
          <a:p>
            <a:r>
              <a:rPr lang="en-US" dirty="0"/>
              <a:t>Master your AT</a:t>
            </a:r>
          </a:p>
          <a:p>
            <a:r>
              <a:rPr lang="en-US" dirty="0"/>
              <a:t>Discover Pneuma Solutions</a:t>
            </a:r>
          </a:p>
          <a:p>
            <a:r>
              <a:rPr lang="en-US" dirty="0"/>
              <a:t>Many routes to achieve success</a:t>
            </a:r>
          </a:p>
        </p:txBody>
      </p:sp>
    </p:spTree>
    <p:extLst>
      <p:ext uri="{BB962C8B-B14F-4D97-AF65-F5344CB8AC3E}">
        <p14:creationId xmlns:p14="http://schemas.microsoft.com/office/powerpoint/2010/main" val="3895775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Scribe for Meetings logo has the words accompanied by a stylized wheelchair icon denoting accessibility, ">
            <a:extLst>
              <a:ext uri="{FF2B5EF4-FFF2-40B4-BE49-F238E27FC236}">
                <a16:creationId xmlns:a16="http://schemas.microsoft.com/office/drawing/2014/main" id="{E5B6188E-E7AB-3F40-8D52-351C8C4BE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252" y="1176147"/>
            <a:ext cx="7411586" cy="2334649"/>
          </a:xfrm>
          <a:prstGeom prst="rect">
            <a:avLst/>
          </a:prstGeom>
        </p:spPr>
      </p:pic>
      <p:pic>
        <p:nvPicPr>
          <p:cNvPr id="3" name="Picture 2" descr="Pneuma Solutions logo consisting of company name with a stylized cloud">
            <a:extLst>
              <a:ext uri="{FF2B5EF4-FFF2-40B4-BE49-F238E27FC236}">
                <a16:creationId xmlns:a16="http://schemas.microsoft.com/office/drawing/2014/main" id="{228141E9-2B65-6449-825E-8ABBC3B84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11" y="4140200"/>
            <a:ext cx="4988878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8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05B9379-A438-1D40-A3A3-8030FEA1457F}"/>
              </a:ext>
            </a:extLst>
          </p:cNvPr>
          <p:cNvSpPr txBox="1">
            <a:spLocks/>
          </p:cNvSpPr>
          <p:nvPr/>
        </p:nvSpPr>
        <p:spPr>
          <a:xfrm>
            <a:off x="4582887" y="3701141"/>
            <a:ext cx="5323114" cy="24161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Deborah Armstrong</a:t>
            </a:r>
            <a:br>
              <a:rPr lang="en-US" sz="4000" dirty="0"/>
            </a:br>
            <a:r>
              <a:rPr lang="en-US" sz="4000" dirty="0"/>
              <a:t>De Anza College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hlinkClick r:id="rId3"/>
              </a:rPr>
              <a:t>deanza.edu</a:t>
            </a:r>
            <a:endParaRPr lang="en-US" dirty="0"/>
          </a:p>
        </p:txBody>
      </p:sp>
      <p:pic>
        <p:nvPicPr>
          <p:cNvPr id="8" name="Picture 7" descr="Portrait photo of Mike Calvo">
            <a:extLst>
              <a:ext uri="{FF2B5EF4-FFF2-40B4-BE49-F238E27FC236}">
                <a16:creationId xmlns:a16="http://schemas.microsoft.com/office/drawing/2014/main" id="{6B0D0D41-CC9C-2E4B-840E-6BE1F0D01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829" y="993319"/>
            <a:ext cx="2119923" cy="2109107"/>
          </a:xfrm>
          <a:prstGeom prst="rect">
            <a:avLst/>
          </a:prstGeom>
        </p:spPr>
      </p:pic>
      <p:pic>
        <p:nvPicPr>
          <p:cNvPr id="10" name="Picture 9" descr="Portrait photo of Deborah Armstrong">
            <a:extLst>
              <a:ext uri="{FF2B5EF4-FFF2-40B4-BE49-F238E27FC236}">
                <a16:creationId xmlns:a16="http://schemas.microsoft.com/office/drawing/2014/main" id="{0AFF6F40-7EEE-F547-9F1F-C3C984BDD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828" y="3853540"/>
            <a:ext cx="2093686" cy="209368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4015AE5-FC88-A44B-8A42-D6883CA90CAD}"/>
              </a:ext>
            </a:extLst>
          </p:cNvPr>
          <p:cNvSpPr txBox="1">
            <a:spLocks/>
          </p:cNvSpPr>
          <p:nvPr/>
        </p:nvSpPr>
        <p:spPr>
          <a:xfrm>
            <a:off x="4625788" y="883024"/>
            <a:ext cx="5595257" cy="228554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0" dirty="0"/>
              <a:t>Mike Calvo</a:t>
            </a:r>
            <a:br>
              <a:rPr lang="en-US" sz="4400" b="0" dirty="0"/>
            </a:br>
            <a:r>
              <a:rPr lang="en-US" sz="4400" b="0" dirty="0"/>
              <a:t>Pneuma Solutions</a:t>
            </a:r>
            <a:r>
              <a:rPr lang="en-US" sz="4800" b="0" dirty="0"/>
              <a:t/>
            </a:r>
            <a:br>
              <a:rPr lang="en-US" sz="4800" b="0" dirty="0"/>
            </a:br>
            <a:r>
              <a:rPr lang="en-US" sz="2800" b="0" dirty="0">
                <a:hlinkClick r:id="rId6"/>
              </a:rPr>
              <a:t>pneumasolutions.com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309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909" y="484910"/>
            <a:ext cx="10338955" cy="1318490"/>
          </a:xfrm>
        </p:spPr>
        <p:txBody>
          <a:bodyPr/>
          <a:lstStyle/>
          <a:p>
            <a:r>
              <a:rPr lang="en-US" dirty="0"/>
              <a:t>The Five 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6651" y="1879600"/>
            <a:ext cx="9305501" cy="42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Who</a:t>
            </a:r>
          </a:p>
          <a:p>
            <a:pPr marL="0" indent="0">
              <a:buNone/>
            </a:pPr>
            <a:r>
              <a:rPr lang="en-US" sz="3600" dirty="0"/>
              <a:t>When</a:t>
            </a:r>
          </a:p>
          <a:p>
            <a:pPr marL="0" indent="0">
              <a:buNone/>
            </a:pPr>
            <a:r>
              <a:rPr lang="en-US" sz="3600" dirty="0"/>
              <a:t>Where</a:t>
            </a:r>
          </a:p>
          <a:p>
            <a:pPr marL="0" indent="0">
              <a:buNone/>
            </a:pPr>
            <a:r>
              <a:rPr lang="en-US" sz="3600" dirty="0"/>
              <a:t>Why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3600" dirty="0"/>
              <a:t>What …</a:t>
            </a:r>
          </a:p>
          <a:p>
            <a:pPr marL="0" indent="0">
              <a:buNone/>
            </a:pPr>
            <a:r>
              <a:rPr lang="en-US" sz="3600" dirty="0"/>
              <a:t>But </a:t>
            </a:r>
            <a:r>
              <a:rPr lang="en-US" sz="3600" b="1" dirty="0"/>
              <a:t>HOW</a:t>
            </a:r>
            <a:r>
              <a:rPr lang="en-US" sz="3600" dirty="0"/>
              <a:t> is the real meat!</a:t>
            </a:r>
          </a:p>
        </p:txBody>
      </p:sp>
      <p:pic>
        <p:nvPicPr>
          <p:cNvPr id="5" name="Picture 4" descr="Image consisting of five circles, each with a W inside, surrounding a larger center circle with the word How superimposed over a fat chicken on a grill. ">
            <a:extLst>
              <a:ext uri="{FF2B5EF4-FFF2-40B4-BE49-F238E27FC236}">
                <a16:creationId xmlns:a16="http://schemas.microsoft.com/office/drawing/2014/main" id="{B823495F-D8BC-5B49-88A3-5A17FFA1D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484" y="836569"/>
            <a:ext cx="4801231" cy="479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83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K-12, college, university</a:t>
            </a:r>
          </a:p>
          <a:p>
            <a:r>
              <a:rPr lang="en-US" dirty="0"/>
              <a:t>State schools for the blind</a:t>
            </a:r>
          </a:p>
          <a:p>
            <a:r>
              <a:rPr lang="en-US" dirty="0"/>
              <a:t>For-profit (Southern New Hampshire University, University of Phoenix)</a:t>
            </a:r>
          </a:p>
          <a:p>
            <a:r>
              <a:rPr lang="en-US" dirty="0"/>
              <a:t>Corporate: employee onboarding, diversity, ethics, compliance: HIPA, FIRPA, etc.		</a:t>
            </a:r>
          </a:p>
        </p:txBody>
      </p:sp>
    </p:spTree>
    <p:extLst>
      <p:ext uri="{BB962C8B-B14F-4D97-AF65-F5344CB8AC3E}">
        <p14:creationId xmlns:p14="http://schemas.microsoft.com/office/powerpoint/2010/main" val="3526511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862" y="484910"/>
            <a:ext cx="10338955" cy="1318490"/>
          </a:xfrm>
        </p:spPr>
        <p:txBody>
          <a:bodyPr/>
          <a:lstStyle/>
          <a:p>
            <a:r>
              <a:rPr lang="en-US" dirty="0"/>
              <a:t>WHEN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604" y="1879600"/>
            <a:ext cx="9305501" cy="4297363"/>
          </a:xfrm>
        </p:spPr>
        <p:txBody>
          <a:bodyPr/>
          <a:lstStyle/>
          <a:p>
            <a:r>
              <a:rPr lang="en-US" dirty="0"/>
              <a:t>Not in a physical place.</a:t>
            </a:r>
          </a:p>
          <a:p>
            <a:r>
              <a:rPr lang="en-US" dirty="0"/>
              <a:t>Synchronous vs.</a:t>
            </a:r>
          </a:p>
          <a:p>
            <a:r>
              <a:rPr lang="en-US" dirty="0"/>
              <a:t>Asynchronous</a:t>
            </a:r>
          </a:p>
        </p:txBody>
      </p:sp>
      <p:pic>
        <p:nvPicPr>
          <p:cNvPr id="5" name="Picture 4" descr="Picture of talking icons of various computer programs emanating from a computer monitor toward a person listening with headphones whose hands are on a keyboard.">
            <a:extLst>
              <a:ext uri="{FF2B5EF4-FFF2-40B4-BE49-F238E27FC236}">
                <a16:creationId xmlns:a16="http://schemas.microsoft.com/office/drawing/2014/main" id="{AC74991E-D7B2-1B40-B72D-D60895B33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814" y="1169894"/>
            <a:ext cx="5840975" cy="316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25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WHERE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D55936-6324-EC43-A507-055999BA72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wrap="square" numCol="1">
            <a:spAutoFit/>
          </a:bodyPr>
          <a:lstStyle/>
          <a:p>
            <a:r>
              <a:rPr lang="en-US" dirty="0"/>
              <a:t>Zoom/ </a:t>
            </a:r>
            <a:r>
              <a:rPr lang="en-US" dirty="0" err="1"/>
              <a:t>WebX</a:t>
            </a:r>
            <a:r>
              <a:rPr lang="en-US" dirty="0"/>
              <a:t>/Teams</a:t>
            </a:r>
          </a:p>
          <a:p>
            <a:r>
              <a:rPr lang="en-US" dirty="0"/>
              <a:t>Khan Academy</a:t>
            </a:r>
          </a:p>
          <a:p>
            <a:r>
              <a:rPr lang="en-US" dirty="0"/>
              <a:t>LinkedIn Learning (formerly Lynda)</a:t>
            </a:r>
          </a:p>
          <a:p>
            <a:r>
              <a:rPr lang="en-US" dirty="0"/>
              <a:t>Canvas/Moodle/Blackboard</a:t>
            </a:r>
          </a:p>
          <a:p>
            <a:r>
              <a:rPr lang="en-US" dirty="0"/>
              <a:t>SkillSoft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8766D60-9920-CF4E-B4AB-59AE78A240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spAutoFit/>
          </a:bodyPr>
          <a:lstStyle/>
          <a:p>
            <a:r>
              <a:rPr lang="en-US" dirty="0"/>
              <a:t>D2L</a:t>
            </a:r>
          </a:p>
          <a:p>
            <a:r>
              <a:rPr lang="en-US" dirty="0"/>
              <a:t>Sans Security</a:t>
            </a:r>
          </a:p>
          <a:p>
            <a:r>
              <a:rPr lang="en-US" dirty="0"/>
              <a:t>Hadley School</a:t>
            </a:r>
          </a:p>
          <a:p>
            <a:r>
              <a:rPr lang="en-US" dirty="0"/>
              <a:t>Coursera/</a:t>
            </a:r>
            <a:r>
              <a:rPr lang="en-US" dirty="0" err="1"/>
              <a:t>EdX</a:t>
            </a:r>
            <a:endParaRPr lang="en-US" dirty="0"/>
          </a:p>
          <a:p>
            <a:r>
              <a:rPr lang="en-US" dirty="0"/>
              <a:t>Future Learn</a:t>
            </a:r>
          </a:p>
          <a:p>
            <a:r>
              <a:rPr lang="en-US" dirty="0" err="1"/>
              <a:t>Udacity</a:t>
            </a:r>
            <a:r>
              <a:rPr lang="en-US" dirty="0"/>
              <a:t>/</a:t>
            </a:r>
            <a:r>
              <a:rPr lang="en-US" dirty="0" err="1"/>
              <a:t>Udemy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32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944" y="484910"/>
            <a:ext cx="10338955" cy="1318490"/>
          </a:xfrm>
        </p:spPr>
        <p:txBody>
          <a:bodyPr/>
          <a:lstStyle/>
          <a:p>
            <a:r>
              <a:rPr lang="en-US" dirty="0"/>
              <a:t>WHY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5686" y="1879600"/>
            <a:ext cx="9305501" cy="4297363"/>
          </a:xfrm>
        </p:spPr>
        <p:txBody>
          <a:bodyPr/>
          <a:lstStyle/>
          <a:p>
            <a:r>
              <a:rPr lang="en-US" dirty="0"/>
              <a:t>Inexpensive</a:t>
            </a:r>
          </a:p>
          <a:p>
            <a:r>
              <a:rPr lang="en-US" dirty="0"/>
              <a:t>Convenient</a:t>
            </a:r>
          </a:p>
          <a:p>
            <a:r>
              <a:rPr lang="en-US" dirty="0"/>
              <a:t>Large groups</a:t>
            </a:r>
          </a:p>
          <a:p>
            <a:r>
              <a:rPr lang="en-US" dirty="0"/>
              <a:t>Flexible</a:t>
            </a:r>
          </a:p>
          <a:p>
            <a:r>
              <a:rPr lang="en-US" dirty="0"/>
              <a:t>Slower pace</a:t>
            </a:r>
          </a:p>
        </p:txBody>
      </p:sp>
      <p:pic>
        <p:nvPicPr>
          <p:cNvPr id="15" name="Picture 14" descr="Four icons denoting low cost, accessibility, scalability and flexibility">
            <a:extLst>
              <a:ext uri="{FF2B5EF4-FFF2-40B4-BE49-F238E27FC236}">
                <a16:creationId xmlns:a16="http://schemas.microsoft.com/office/drawing/2014/main" id="{1226ED7C-1663-0F4D-B891-7FA50088B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176" y="889000"/>
            <a:ext cx="5058718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26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344" y="484910"/>
            <a:ext cx="10338955" cy="1318490"/>
          </a:xfrm>
        </p:spPr>
        <p:txBody>
          <a:bodyPr/>
          <a:lstStyle/>
          <a:p>
            <a:r>
              <a:rPr lang="en-US" dirty="0"/>
              <a:t>WHAT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086" y="1898072"/>
            <a:ext cx="9305501" cy="4604327"/>
          </a:xfrm>
        </p:spPr>
        <p:txBody>
          <a:bodyPr/>
          <a:lstStyle/>
          <a:p>
            <a:r>
              <a:rPr lang="en-US" dirty="0"/>
              <a:t>Self-paced vs. their pace</a:t>
            </a:r>
          </a:p>
          <a:p>
            <a:r>
              <a:rPr lang="en-US" dirty="0"/>
              <a:t>Computer vs. smart phone/tablet</a:t>
            </a:r>
          </a:p>
          <a:p>
            <a:r>
              <a:rPr lang="en-US" dirty="0"/>
              <a:t>Accessible study materials</a:t>
            </a:r>
          </a:p>
          <a:p>
            <a:r>
              <a:rPr lang="en-US" dirty="0"/>
              <a:t>Managing folders</a:t>
            </a:r>
          </a:p>
          <a:p>
            <a:r>
              <a:rPr lang="en-US" dirty="0"/>
              <a:t>Uploading, downloading</a:t>
            </a:r>
          </a:p>
          <a:p>
            <a:r>
              <a:rPr lang="en-US" dirty="0"/>
              <a:t>Demonstrating learning</a:t>
            </a:r>
          </a:p>
        </p:txBody>
      </p:sp>
      <p:pic>
        <p:nvPicPr>
          <p:cNvPr id="5" name="Picture 4" descr="Image of an accessible folder in the clouds">
            <a:extLst>
              <a:ext uri="{FF2B5EF4-FFF2-40B4-BE49-F238E27FC236}">
                <a16:creationId xmlns:a16="http://schemas.microsoft.com/office/drawing/2014/main" id="{257CD294-A322-1E40-99AD-2E7F7B37A1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477" y="1219200"/>
            <a:ext cx="3777283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74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FFFFFF"/>
      </a:dk1>
      <a:lt1>
        <a:sysClr val="window" lastClr="000000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FFFFFF"/>
      </a:dk1>
      <a:lt1>
        <a:sysClr val="window" lastClr="000000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FFFFFF"/>
      </a:dk1>
      <a:lt1>
        <a:sysClr val="window" lastClr="000000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829</Words>
  <Application>Microsoft Office PowerPoint</Application>
  <PresentationFormat>Widescreen</PresentationFormat>
  <Paragraphs>191</Paragraphs>
  <Slides>29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PowerPoint Presentation</vt:lpstr>
      <vt:lpstr>Online Learning and Teaching With a Visual Impairment</vt:lpstr>
      <vt:lpstr>PowerPoint Presentation</vt:lpstr>
      <vt:lpstr>The Five Ws</vt:lpstr>
      <vt:lpstr>WHO</vt:lpstr>
      <vt:lpstr>WHEN</vt:lpstr>
      <vt:lpstr>WHERE</vt:lpstr>
      <vt:lpstr>WHY</vt:lpstr>
      <vt:lpstr>WHAT</vt:lpstr>
      <vt:lpstr>ADVANTAGES FOR BVI LEARNERS</vt:lpstr>
      <vt:lpstr>DISADVANTAGES FOR BVI LEARNERS</vt:lpstr>
      <vt:lpstr>Remediation</vt:lpstr>
      <vt:lpstr>General Approach</vt:lpstr>
      <vt:lpstr>LMS vs. Content</vt:lpstr>
      <vt:lpstr>LMS Platforms  </vt:lpstr>
      <vt:lpstr>Online Learning Components</vt:lpstr>
      <vt:lpstr>The Pneuma Solution</vt:lpstr>
      <vt:lpstr>Is It Inaccessible? Or Is It You?</vt:lpstr>
      <vt:lpstr>Learn to Use Your AT</vt:lpstr>
      <vt:lpstr>Learn to Use Your AT</vt:lpstr>
      <vt:lpstr>Are Parts Accessible?</vt:lpstr>
      <vt:lpstr>Tips for Mastering Your AT </vt:lpstr>
      <vt:lpstr>COPING On Your Own</vt:lpstr>
      <vt:lpstr>COPING With Others</vt:lpstr>
      <vt:lpstr>COPING Using Other Strategies</vt:lpstr>
      <vt:lpstr>ADVOCACY</vt:lpstr>
      <vt:lpstr>Free Training Resources</vt:lpstr>
      <vt:lpstr>Conclusion and Summary </vt:lpstr>
      <vt:lpstr>PowerPoint Presentation</vt:lpstr>
    </vt:vector>
  </TitlesOfParts>
  <Company>De Anza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Learning And Teaching With A visual Impairment</dc:title>
  <dc:creator>FHDA</dc:creator>
  <cp:lastModifiedBy>FHDA</cp:lastModifiedBy>
  <cp:revision>84</cp:revision>
  <dcterms:created xsi:type="dcterms:W3CDTF">2021-07-08T16:46:19Z</dcterms:created>
  <dcterms:modified xsi:type="dcterms:W3CDTF">2021-07-17T15:01:03Z</dcterms:modified>
</cp:coreProperties>
</file>