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94" r:id="rId2"/>
    <p:sldId id="292" r:id="rId3"/>
    <p:sldId id="307" r:id="rId4"/>
    <p:sldId id="296" r:id="rId5"/>
    <p:sldId id="297" r:id="rId6"/>
    <p:sldId id="295" r:id="rId7"/>
    <p:sldId id="298" r:id="rId8"/>
    <p:sldId id="299" r:id="rId9"/>
    <p:sldId id="300" r:id="rId10"/>
    <p:sldId id="301" r:id="rId11"/>
    <p:sldId id="303" r:id="rId12"/>
    <p:sldId id="304" r:id="rId13"/>
    <p:sldId id="305" r:id="rId14"/>
    <p:sldId id="306" r:id="rId15"/>
    <p:sldId id="308" r:id="rId16"/>
    <p:sldId id="311" r:id="rId17"/>
    <p:sldId id="302" r:id="rId18"/>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192" userDrawn="1">
          <p15:clr>
            <a:srgbClr val="A4A3A4"/>
          </p15:clr>
        </p15:guide>
        <p15:guide id="3" pos="5256" userDrawn="1">
          <p15:clr>
            <a:srgbClr val="A4A3A4"/>
          </p15:clr>
        </p15:guide>
        <p15:guide id="4" pos="408" userDrawn="1">
          <p15:clr>
            <a:srgbClr val="A4A3A4"/>
          </p15:clr>
        </p15:guide>
        <p15:guide id="5" orient="horz" pos="3696" userDrawn="1">
          <p15:clr>
            <a:srgbClr val="A4A3A4"/>
          </p15:clr>
        </p15:guide>
        <p15:guide id="6" pos="55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129"/>
    <a:srgbClr val="D33021"/>
    <a:srgbClr val="D333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02" autoAdjust="0"/>
    <p:restoredTop sz="94006" autoAdjust="0"/>
  </p:normalViewPr>
  <p:slideViewPr>
    <p:cSldViewPr snapToGrid="0" snapToObjects="1">
      <p:cViewPr varScale="1">
        <p:scale>
          <a:sx n="108" d="100"/>
          <a:sy n="108" d="100"/>
        </p:scale>
        <p:origin x="1326" y="78"/>
      </p:cViewPr>
      <p:guideLst>
        <p:guide orient="horz" pos="4104"/>
        <p:guide pos="192"/>
        <p:guide pos="5256"/>
        <p:guide pos="408"/>
        <p:guide orient="horz" pos="3696"/>
        <p:guide pos="5520"/>
      </p:guideLst>
    </p:cSldViewPr>
  </p:slideViewPr>
  <p:notesTextViewPr>
    <p:cViewPr>
      <p:scale>
        <a:sx n="100" d="100"/>
        <a:sy n="100" d="100"/>
      </p:scale>
      <p:origin x="0" y="0"/>
    </p:cViewPr>
  </p:notesTextViewPr>
  <p:notesViewPr>
    <p:cSldViewPr snapToGrid="0" snapToObjects="1">
      <p:cViewPr varScale="1">
        <p:scale>
          <a:sx n="120" d="100"/>
          <a:sy n="120" d="100"/>
        </p:scale>
        <p:origin x="391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7"/>
          </a:xfrm>
          <a:prstGeom prst="rect">
            <a:avLst/>
          </a:prstGeom>
        </p:spPr>
        <p:txBody>
          <a:bodyPr vert="horz" lIns="91440" tIns="45720" rIns="91440" bIns="45720" rtlCol="0"/>
          <a:lstStyle>
            <a:lvl1pPr algn="r">
              <a:defRPr sz="1200"/>
            </a:lvl1pPr>
          </a:lstStyle>
          <a:p>
            <a:fld id="{4E7CED0A-CDE9-4305-BC27-B00E9A6DD31E}" type="datetimeFigureOut">
              <a:rPr lang="en-US" smtClean="0"/>
              <a:t>7/18/2021</a:t>
            </a:fld>
            <a:endParaRPr lang="en-US"/>
          </a:p>
        </p:txBody>
      </p:sp>
      <p:sp>
        <p:nvSpPr>
          <p:cNvPr id="4" name="Footer Placeholder 3"/>
          <p:cNvSpPr>
            <a:spLocks noGrp="1"/>
          </p:cNvSpPr>
          <p:nvPr>
            <p:ph type="ftr" sz="quarter" idx="2"/>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3406"/>
          </a:xfrm>
          <a:prstGeom prst="rect">
            <a:avLst/>
          </a:prstGeom>
        </p:spPr>
        <p:txBody>
          <a:bodyPr vert="horz" lIns="91440" tIns="45720" rIns="91440" bIns="45720" rtlCol="0" anchor="b"/>
          <a:lstStyle>
            <a:lvl1pPr algn="r">
              <a:defRPr sz="1200"/>
            </a:lvl1pPr>
          </a:lstStyle>
          <a:p>
            <a:fld id="{6A12EDD7-377F-4CF5-896F-3883F8E990DA}" type="slidenum">
              <a:rPr lang="en-US" smtClean="0"/>
              <a:t>‹#›</a:t>
            </a:fld>
            <a:endParaRPr lang="en-US"/>
          </a:p>
        </p:txBody>
      </p:sp>
    </p:spTree>
    <p:extLst>
      <p:ext uri="{BB962C8B-B14F-4D97-AF65-F5344CB8AC3E}">
        <p14:creationId xmlns:p14="http://schemas.microsoft.com/office/powerpoint/2010/main" val="3459609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3407"/>
          </a:xfrm>
          <a:prstGeom prst="rect">
            <a:avLst/>
          </a:prstGeom>
        </p:spPr>
        <p:txBody>
          <a:bodyPr vert="horz" lIns="91440" tIns="45720" rIns="91440" bIns="45720" rtlCol="0"/>
          <a:lstStyle>
            <a:lvl1pPr algn="r">
              <a:defRPr sz="1200"/>
            </a:lvl1pPr>
          </a:lstStyle>
          <a:p>
            <a:fld id="{0A99503C-4320-4093-B844-F719603E0190}" type="datetimeFigureOut">
              <a:rPr lang="en-US" smtClean="0"/>
              <a:t>7/18/2021</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6"/>
          </a:xfrm>
          <a:prstGeom prst="rect">
            <a:avLst/>
          </a:prstGeom>
        </p:spPr>
        <p:txBody>
          <a:bodyPr vert="horz" lIns="91440" tIns="45720" rIns="91440" bIns="45720" rtlCol="0" anchor="b"/>
          <a:lstStyle>
            <a:lvl1pPr algn="r">
              <a:defRPr sz="1200"/>
            </a:lvl1pPr>
          </a:lstStyle>
          <a:p>
            <a:fld id="{9A8380B1-D49C-4B53-B853-A2F6B739F53F}" type="slidenum">
              <a:rPr lang="en-US" smtClean="0"/>
              <a:t>‹#›</a:t>
            </a:fld>
            <a:endParaRPr lang="en-US"/>
          </a:p>
        </p:txBody>
      </p:sp>
    </p:spTree>
    <p:extLst>
      <p:ext uri="{BB962C8B-B14F-4D97-AF65-F5344CB8AC3E}">
        <p14:creationId xmlns:p14="http://schemas.microsoft.com/office/powerpoint/2010/main" val="208526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Self-introduction; PNE introduction</a:t>
            </a:r>
            <a:r>
              <a:rPr lang="en-US" baseline="0" dirty="0" smtClean="0"/>
              <a:t> and description of Division.</a:t>
            </a:r>
            <a:endParaRPr lang="en-US" dirty="0"/>
          </a:p>
        </p:txBody>
      </p:sp>
      <p:sp>
        <p:nvSpPr>
          <p:cNvPr id="4" name="Slide Number Placeholder 3"/>
          <p:cNvSpPr>
            <a:spLocks noGrp="1"/>
          </p:cNvSpPr>
          <p:nvPr>
            <p:ph type="sldNum" sz="quarter" idx="10"/>
          </p:nvPr>
        </p:nvSpPr>
        <p:spPr/>
        <p:txBody>
          <a:bodyPr/>
          <a:lstStyle/>
          <a:p>
            <a:fld id="{9A8380B1-D49C-4B53-B853-A2F6B739F53F}" type="slidenum">
              <a:rPr lang="en-US" smtClean="0"/>
              <a:t>11</a:t>
            </a:fld>
            <a:endParaRPr lang="en-US"/>
          </a:p>
        </p:txBody>
      </p:sp>
    </p:spTree>
    <p:extLst>
      <p:ext uri="{BB962C8B-B14F-4D97-AF65-F5344CB8AC3E}">
        <p14:creationId xmlns:p14="http://schemas.microsoft.com/office/powerpoint/2010/main" val="1455256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72989"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255520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2029518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4182843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133111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2647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328071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326320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97535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44879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239151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4546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2D28F7-BFD3-7C4C-AC69-4268E2BE9572}" type="datetimeFigureOut">
              <a:rPr lang="en-US" smtClean="0"/>
              <a:t>7/18/2021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FED4BCA-913B-C445-A3F7-B216EE491845}" type="slidenum">
              <a:rPr lang="en-US" smtClean="0"/>
              <a:t>‹#›</a:t>
            </a:fld>
            <a:endParaRPr lang="en-US"/>
          </a:p>
        </p:txBody>
      </p:sp>
    </p:spTree>
    <p:extLst>
      <p:ext uri="{BB962C8B-B14F-4D97-AF65-F5344CB8AC3E}">
        <p14:creationId xmlns:p14="http://schemas.microsoft.com/office/powerpoint/2010/main" val="380410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42281" y="1505678"/>
            <a:ext cx="6807199" cy="64519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cxnSp>
        <p:nvCxnSpPr>
          <p:cNvPr id="9" name="Straight Connector 8"/>
          <p:cNvCxnSpPr/>
          <p:nvPr userDrawn="1"/>
        </p:nvCxnSpPr>
        <p:spPr>
          <a:xfrm>
            <a:off x="289471" y="1372767"/>
            <a:ext cx="8460009" cy="0"/>
          </a:xfrm>
          <a:prstGeom prst="line">
            <a:avLst/>
          </a:prstGeom>
          <a:ln w="603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7561111" y="6342745"/>
            <a:ext cx="0" cy="369332"/>
          </a:xfrm>
          <a:prstGeom prst="line">
            <a:avLst/>
          </a:prstGeom>
          <a:ln>
            <a:solidFill>
              <a:srgbClr val="F05129"/>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7561111" y="6305045"/>
            <a:ext cx="1791150" cy="369332"/>
          </a:xfrm>
          <a:prstGeom prst="rect">
            <a:avLst/>
          </a:prstGeom>
          <a:noFill/>
        </p:spPr>
        <p:txBody>
          <a:bodyPr wrap="square" rtlCol="0">
            <a:spAutoFit/>
          </a:bodyPr>
          <a:lstStyle/>
          <a:p>
            <a:r>
              <a:rPr lang="en-US" sz="900" dirty="0" smtClean="0">
                <a:latin typeface="Arial Rounded MT Bold"/>
                <a:cs typeface="Arial Rounded MT Bold"/>
              </a:rPr>
              <a:t>ALA Annual Conference</a:t>
            </a:r>
          </a:p>
          <a:p>
            <a:r>
              <a:rPr lang="en-US" sz="900" dirty="0" smtClean="0">
                <a:latin typeface="Arial Rounded MT Bold"/>
                <a:cs typeface="Arial Rounded MT Bold"/>
              </a:rPr>
              <a:t>Washington, DC</a:t>
            </a:r>
          </a:p>
        </p:txBody>
      </p:sp>
      <p:sp>
        <p:nvSpPr>
          <p:cNvPr id="14" name="TextBox 13"/>
          <p:cNvSpPr txBox="1"/>
          <p:nvPr userDrawn="1"/>
        </p:nvSpPr>
        <p:spPr>
          <a:xfrm>
            <a:off x="-298808" y="1652924"/>
            <a:ext cx="184666" cy="369332"/>
          </a:xfrm>
          <a:prstGeom prst="rect">
            <a:avLst/>
          </a:prstGeom>
          <a:noFill/>
        </p:spPr>
        <p:txBody>
          <a:bodyPr wrap="none" rtlCol="0">
            <a:spAutoFit/>
          </a:bodyPr>
          <a:lstStyle/>
          <a:p>
            <a:endParaRPr lang="en-US" dirty="0"/>
          </a:p>
        </p:txBody>
      </p:sp>
      <p:sp>
        <p:nvSpPr>
          <p:cNvPr id="22" name="TextBox 21"/>
          <p:cNvSpPr txBox="1"/>
          <p:nvPr userDrawn="1"/>
        </p:nvSpPr>
        <p:spPr>
          <a:xfrm>
            <a:off x="6785274" y="6351212"/>
            <a:ext cx="1015117" cy="369332"/>
          </a:xfrm>
          <a:prstGeom prst="rect">
            <a:avLst/>
          </a:prstGeom>
          <a:noFill/>
        </p:spPr>
        <p:txBody>
          <a:bodyPr wrap="square" rtlCol="0">
            <a:spAutoFit/>
          </a:bodyPr>
          <a:lstStyle/>
          <a:p>
            <a:r>
              <a:rPr lang="en-US" sz="1800" dirty="0" smtClean="0">
                <a:solidFill>
                  <a:srgbClr val="F05129"/>
                </a:solidFill>
                <a:latin typeface="Arial Black"/>
                <a:cs typeface="Arial Black"/>
              </a:rPr>
              <a:t>2019</a:t>
            </a:r>
            <a:endParaRPr lang="en-US" dirty="0">
              <a:solidFill>
                <a:srgbClr val="F05129"/>
              </a:solidFill>
              <a:latin typeface="Arial Black"/>
              <a:cs typeface="Arial Black"/>
            </a:endParaRPr>
          </a:p>
        </p:txBody>
      </p:sp>
    </p:spTree>
    <p:extLst>
      <p:ext uri="{BB962C8B-B14F-4D97-AF65-F5344CB8AC3E}">
        <p14:creationId xmlns:p14="http://schemas.microsoft.com/office/powerpoint/2010/main" val="145536667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mailto:nlsm@loc.gov"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mailto:nlsref@loc.gov"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mailto:jyas@loc.gov"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mailto:msantangelo@loc.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 name="Straight Connector 4"/>
          <p:cNvCxnSpPr/>
          <p:nvPr/>
        </p:nvCxnSpPr>
        <p:spPr>
          <a:xfrm>
            <a:off x="289471" y="1372767"/>
            <a:ext cx="8460009" cy="0"/>
          </a:xfrm>
          <a:prstGeom prst="line">
            <a:avLst/>
          </a:prstGeom>
          <a:ln w="603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9653" y="1488710"/>
            <a:ext cx="8419827" cy="714363"/>
          </a:xfrm>
          <a:prstGeom prst="rect">
            <a:avLst/>
          </a:prstGeom>
          <a:noFill/>
        </p:spPr>
        <p:txBody>
          <a:bodyPr wrap="square" rtlCol="0">
            <a:spAutoFit/>
          </a:bodyPr>
          <a:lstStyle/>
          <a:p>
            <a:pPr>
              <a:lnSpc>
                <a:spcPts val="5200"/>
              </a:lnSpc>
            </a:pPr>
            <a:r>
              <a:rPr lang="en-US" sz="3600" b="1" spc="-100" dirty="0" smtClean="0">
                <a:latin typeface="+mj-lt"/>
                <a:cs typeface="Arial" panose="020B0604020202020204" pitchFamily="34" charset="0"/>
              </a:rPr>
              <a:t>NLS Modernization Update</a:t>
            </a:r>
            <a:endParaRPr lang="en-US" sz="3600" b="1" dirty="0" smtClean="0">
              <a:latin typeface="+mj-lt"/>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72" y="114245"/>
            <a:ext cx="3121482" cy="1182623"/>
          </a:xfrm>
          <a:prstGeom prst="rect">
            <a:avLst/>
          </a:prstGeom>
        </p:spPr>
      </p:pic>
      <p:sp>
        <p:nvSpPr>
          <p:cNvPr id="14" name="TextBox 13"/>
          <p:cNvSpPr txBox="1"/>
          <p:nvPr/>
        </p:nvSpPr>
        <p:spPr>
          <a:xfrm>
            <a:off x="572392" y="5929628"/>
            <a:ext cx="7916363" cy="425758"/>
          </a:xfrm>
          <a:prstGeom prst="rect">
            <a:avLst/>
          </a:prstGeom>
          <a:noFill/>
        </p:spPr>
        <p:txBody>
          <a:bodyPr wrap="square" rtlCol="0">
            <a:spAutoFit/>
          </a:bodyPr>
          <a:lstStyle/>
          <a:p>
            <a:pPr algn="ctr">
              <a:lnSpc>
                <a:spcPts val="2600"/>
              </a:lnSpc>
            </a:pPr>
            <a:r>
              <a:rPr lang="en-US" sz="2200" b="1" dirty="0" smtClean="0"/>
              <a:t>American Council of the Blind </a:t>
            </a:r>
            <a:r>
              <a:rPr lang="en-US" sz="2200" b="1" dirty="0" smtClean="0"/>
              <a:t>Convention</a:t>
            </a:r>
            <a:endParaRPr lang="en-US" sz="2200" dirty="0">
              <a:solidFill>
                <a:srgbClr val="F05129"/>
              </a:solidFill>
            </a:endParaRPr>
          </a:p>
        </p:txBody>
      </p:sp>
      <p:sp>
        <p:nvSpPr>
          <p:cNvPr id="18" name="TextBox 17"/>
          <p:cNvSpPr txBox="1"/>
          <p:nvPr/>
        </p:nvSpPr>
        <p:spPr>
          <a:xfrm>
            <a:off x="2449921" y="6226628"/>
            <a:ext cx="4139107" cy="759182"/>
          </a:xfrm>
          <a:prstGeom prst="rect">
            <a:avLst/>
          </a:prstGeom>
          <a:noFill/>
        </p:spPr>
        <p:txBody>
          <a:bodyPr wrap="square" rtlCol="0">
            <a:spAutoFit/>
          </a:bodyPr>
          <a:lstStyle/>
          <a:p>
            <a:pPr algn="ctr">
              <a:lnSpc>
                <a:spcPts val="2600"/>
              </a:lnSpc>
            </a:pPr>
            <a:r>
              <a:rPr lang="en-US" sz="2000" b="1" i="1" dirty="0" smtClean="0"/>
              <a:t>July 19, 2021	</a:t>
            </a:r>
          </a:p>
          <a:p>
            <a:pPr>
              <a:lnSpc>
                <a:spcPts val="2600"/>
              </a:lnSpc>
            </a:pPr>
            <a:endParaRPr lang="en-US" sz="2000" b="1" i="1" dirty="0"/>
          </a:p>
        </p:txBody>
      </p:sp>
      <p:sp>
        <p:nvSpPr>
          <p:cNvPr id="19" name="Rectangle 18"/>
          <p:cNvSpPr/>
          <p:nvPr/>
        </p:nvSpPr>
        <p:spPr>
          <a:xfrm>
            <a:off x="329653" y="1868850"/>
            <a:ext cx="8419827" cy="673711"/>
          </a:xfrm>
          <a:prstGeom prst="rect">
            <a:avLst/>
          </a:prstGeom>
        </p:spPr>
        <p:txBody>
          <a:bodyPr wrap="square">
            <a:spAutoFit/>
          </a:bodyPr>
          <a:lstStyle/>
          <a:p>
            <a:pPr algn="r">
              <a:lnSpc>
                <a:spcPts val="5200"/>
              </a:lnSpc>
            </a:pPr>
            <a:r>
              <a:rPr lang="en-US" sz="2400" b="1" dirty="0" smtClean="0">
                <a:solidFill>
                  <a:srgbClr val="F05129"/>
                </a:solidFill>
                <a:cs typeface="Arial" panose="020B0604020202020204" pitchFamily="34" charset="0"/>
              </a:rPr>
              <a:t>Jason Yasner, Deputy Director</a:t>
            </a:r>
            <a:endParaRPr lang="en-US" sz="2400" b="1" dirty="0">
              <a:solidFill>
                <a:srgbClr val="F05129"/>
              </a:solidFill>
              <a:cs typeface="Arial" panose="020B0604020202020204" pitchFamily="34" charset="0"/>
            </a:endParaRPr>
          </a:p>
        </p:txBody>
      </p:sp>
      <p:pic>
        <p:nvPicPr>
          <p:cNvPr id="21" name="Picture 20"/>
          <p:cNvPicPr>
            <a:picLocks noChangeAspect="1"/>
          </p:cNvPicPr>
          <p:nvPr/>
        </p:nvPicPr>
        <p:blipFill>
          <a:blip r:embed="rId3"/>
          <a:stretch>
            <a:fillRect/>
          </a:stretch>
        </p:blipFill>
        <p:spPr>
          <a:xfrm>
            <a:off x="3067638" y="3767837"/>
            <a:ext cx="2936536" cy="2105188"/>
          </a:xfrm>
          <a:prstGeom prst="rect">
            <a:avLst/>
          </a:prstGeom>
        </p:spPr>
      </p:pic>
      <p:pic>
        <p:nvPicPr>
          <p:cNvPr id="6" name="Picture 5"/>
          <p:cNvPicPr>
            <a:picLocks noChangeAspect="1"/>
          </p:cNvPicPr>
          <p:nvPr/>
        </p:nvPicPr>
        <p:blipFill rotWithShape="1">
          <a:blip r:embed="rId4"/>
          <a:srcRect l="-8" r="13341" b="8738"/>
          <a:stretch/>
        </p:blipFill>
        <p:spPr>
          <a:xfrm>
            <a:off x="6372040" y="3795047"/>
            <a:ext cx="2377440" cy="2103120"/>
          </a:xfrm>
          <a:prstGeom prst="rect">
            <a:avLst/>
          </a:prstGeom>
        </p:spPr>
      </p:pic>
      <p:pic>
        <p:nvPicPr>
          <p:cNvPr id="8" name="Picture 7"/>
          <p:cNvPicPr>
            <a:picLocks noChangeAspect="1"/>
          </p:cNvPicPr>
          <p:nvPr/>
        </p:nvPicPr>
        <p:blipFill rotWithShape="1">
          <a:blip r:embed="rId5"/>
          <a:srcRect b="14258"/>
          <a:stretch/>
        </p:blipFill>
        <p:spPr>
          <a:xfrm>
            <a:off x="329653" y="3767837"/>
            <a:ext cx="2377440" cy="2101631"/>
          </a:xfrm>
          <a:prstGeom prst="rect">
            <a:avLst/>
          </a:prstGeom>
        </p:spPr>
      </p:pic>
      <p:sp>
        <p:nvSpPr>
          <p:cNvPr id="11" name="TextBox 10"/>
          <p:cNvSpPr txBox="1"/>
          <p:nvPr/>
        </p:nvSpPr>
        <p:spPr>
          <a:xfrm>
            <a:off x="309560" y="2447837"/>
            <a:ext cx="8419827" cy="714363"/>
          </a:xfrm>
          <a:prstGeom prst="rect">
            <a:avLst/>
          </a:prstGeom>
          <a:noFill/>
        </p:spPr>
        <p:txBody>
          <a:bodyPr wrap="square" rtlCol="0">
            <a:spAutoFit/>
          </a:bodyPr>
          <a:lstStyle/>
          <a:p>
            <a:pPr>
              <a:lnSpc>
                <a:spcPts val="5200"/>
              </a:lnSpc>
            </a:pPr>
            <a:r>
              <a:rPr lang="en-US" sz="3600" b="1" spc="-100" dirty="0" smtClean="0">
                <a:latin typeface="+mj-lt"/>
                <a:cs typeface="Arial" panose="020B0604020202020204" pitchFamily="34" charset="0"/>
              </a:rPr>
              <a:t>NLS Patron &amp; Network Engagement Update</a:t>
            </a:r>
            <a:endParaRPr lang="en-US" sz="3600" b="1" dirty="0" smtClean="0">
              <a:latin typeface="+mj-lt"/>
              <a:cs typeface="Arial" panose="020B0604020202020204" pitchFamily="34" charset="0"/>
            </a:endParaRPr>
          </a:p>
        </p:txBody>
      </p:sp>
      <p:sp>
        <p:nvSpPr>
          <p:cNvPr id="12" name="Rectangle 11"/>
          <p:cNvSpPr/>
          <p:nvPr/>
        </p:nvSpPr>
        <p:spPr>
          <a:xfrm>
            <a:off x="329653" y="2871304"/>
            <a:ext cx="8419827" cy="759182"/>
          </a:xfrm>
          <a:prstGeom prst="rect">
            <a:avLst/>
          </a:prstGeom>
        </p:spPr>
        <p:txBody>
          <a:bodyPr wrap="square">
            <a:spAutoFit/>
          </a:bodyPr>
          <a:lstStyle/>
          <a:p>
            <a:pPr algn="r">
              <a:lnSpc>
                <a:spcPts val="5200"/>
              </a:lnSpc>
            </a:pPr>
            <a:r>
              <a:rPr lang="en-US" sz="2400" b="1" dirty="0" smtClean="0">
                <a:solidFill>
                  <a:srgbClr val="F05129"/>
                </a:solidFill>
                <a:cs typeface="Arial" panose="020B0604020202020204" pitchFamily="34" charset="0"/>
              </a:rPr>
              <a:t>Mark Santangelo, Chief, PNE</a:t>
            </a:r>
            <a:endParaRPr lang="en-US" sz="2400" b="1" dirty="0">
              <a:solidFill>
                <a:srgbClr val="F05129"/>
              </a:solidFill>
              <a:cs typeface="Arial" panose="020B0604020202020204" pitchFamily="34" charset="0"/>
            </a:endParaRPr>
          </a:p>
        </p:txBody>
      </p:sp>
    </p:spTree>
    <p:extLst>
      <p:ext uri="{BB962C8B-B14F-4D97-AF65-F5344CB8AC3E}">
        <p14:creationId xmlns:p14="http://schemas.microsoft.com/office/powerpoint/2010/main" val="1411671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Next Steps</a:t>
            </a:r>
            <a:endParaRPr lang="en-US" sz="4400" dirty="0">
              <a:solidFill>
                <a:schemeClr val="tx1"/>
              </a:solidFill>
              <a:latin typeface="+mj-lt"/>
            </a:endParaRPr>
          </a:p>
        </p:txBody>
      </p:sp>
      <p:sp>
        <p:nvSpPr>
          <p:cNvPr id="6" name="TextBox 5"/>
          <p:cNvSpPr txBox="1"/>
          <p:nvPr/>
        </p:nvSpPr>
        <p:spPr>
          <a:xfrm>
            <a:off x="533399" y="2094918"/>
            <a:ext cx="8104573"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a:t>Monthly </a:t>
            </a:r>
            <a:r>
              <a:rPr lang="en-US" sz="3200" dirty="0" smtClean="0"/>
              <a:t>MPO Meetings</a:t>
            </a:r>
          </a:p>
          <a:p>
            <a:pPr marL="457200" indent="-457200">
              <a:buFont typeface="Arial" panose="020B0604020202020204" pitchFamily="34" charset="0"/>
              <a:buChar char="•"/>
            </a:pPr>
            <a:r>
              <a:rPr lang="en-US" sz="3200" dirty="0"/>
              <a:t>Annual Performance Goals </a:t>
            </a:r>
            <a:r>
              <a:rPr lang="en-US" sz="3200" dirty="0" smtClean="0"/>
              <a:t>Alignment</a:t>
            </a:r>
            <a:endParaRPr lang="en-US" sz="3200" dirty="0"/>
          </a:p>
          <a:p>
            <a:pPr marL="457200" indent="-457200">
              <a:buFont typeface="Arial" panose="020B0604020202020204" pitchFamily="34" charset="0"/>
              <a:buChar char="•"/>
            </a:pPr>
            <a:r>
              <a:rPr lang="en-US" sz="3200" dirty="0"/>
              <a:t>Modern Tools to Track Projects</a:t>
            </a:r>
          </a:p>
          <a:p>
            <a:pPr marL="457200" indent="-457200">
              <a:buFont typeface="Arial" panose="020B0604020202020204" pitchFamily="34" charset="0"/>
              <a:buChar char="•"/>
            </a:pPr>
            <a:r>
              <a:rPr lang="en-US" sz="3200" dirty="0"/>
              <a:t>NLS </a:t>
            </a:r>
            <a:r>
              <a:rPr lang="en-US" sz="3200" dirty="0" smtClean="0"/>
              <a:t>Collaboration Best Practices</a:t>
            </a:r>
            <a:endParaRPr lang="en-US" sz="3200" dirty="0"/>
          </a:p>
          <a:p>
            <a:pPr marL="457200" indent="-457200">
              <a:buFont typeface="Arial" panose="020B0604020202020204" pitchFamily="34" charset="0"/>
              <a:buChar char="•"/>
            </a:pPr>
            <a:r>
              <a:rPr lang="en-US" sz="3200" dirty="0"/>
              <a:t>Uniform </a:t>
            </a:r>
            <a:r>
              <a:rPr lang="en-US" sz="3200" dirty="0" smtClean="0"/>
              <a:t>Project Tracking Templates</a:t>
            </a:r>
            <a:endParaRPr lang="en-US" sz="3200" dirty="0"/>
          </a:p>
          <a:p>
            <a:pPr marL="457200" indent="-457200">
              <a:buFont typeface="Arial" panose="020B0604020202020204" pitchFamily="34" charset="0"/>
              <a:buChar char="•"/>
            </a:pPr>
            <a:r>
              <a:rPr lang="en-US" sz="3200" dirty="0"/>
              <a:t>Develop of </a:t>
            </a:r>
            <a:r>
              <a:rPr lang="en-US" sz="3200" dirty="0" smtClean="0"/>
              <a:t>Program, Project, and Product </a:t>
            </a:r>
            <a:r>
              <a:rPr lang="en-US" sz="3200" dirty="0"/>
              <a:t>Management</a:t>
            </a:r>
          </a:p>
          <a:p>
            <a:pPr marL="457200" indent="-457200">
              <a:buFont typeface="Arial" panose="020B0604020202020204" pitchFamily="34" charset="0"/>
              <a:buChar char="•"/>
            </a:pPr>
            <a:r>
              <a:rPr lang="en-US" sz="3200" dirty="0"/>
              <a:t>Methodologies </a:t>
            </a:r>
            <a:r>
              <a:rPr lang="en-US" sz="3200" dirty="0" smtClean="0"/>
              <a:t>and </a:t>
            </a:r>
            <a:r>
              <a:rPr lang="en-US" sz="3200" dirty="0"/>
              <a:t>Best </a:t>
            </a:r>
            <a:r>
              <a:rPr lang="en-US" sz="3200" dirty="0" smtClean="0"/>
              <a:t>Practices</a:t>
            </a:r>
            <a:endParaRPr lang="en-US" sz="32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3129505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81654"/>
            <a:ext cx="7810500" cy="1028065"/>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pPr algn="ctr"/>
            <a:r>
              <a:rPr lang="en-US" sz="4000" dirty="0" smtClean="0">
                <a:solidFill>
                  <a:schemeClr val="tx1"/>
                </a:solidFill>
                <a:latin typeface="+mj-lt"/>
              </a:rPr>
              <a:t>Patron and Network Engagement</a:t>
            </a:r>
          </a:p>
          <a:p>
            <a:pPr algn="ctr"/>
            <a:r>
              <a:rPr lang="en-US" sz="4000" dirty="0" smtClean="0">
                <a:solidFill>
                  <a:schemeClr val="tx1"/>
                </a:solidFill>
                <a:latin typeface="+mj-lt"/>
              </a:rPr>
              <a:t>Division</a:t>
            </a:r>
            <a:endParaRPr lang="en-US" sz="4000" dirty="0">
              <a:solidFill>
                <a:schemeClr val="tx1"/>
              </a:solidFill>
              <a:latin typeface="+mj-lt"/>
            </a:endParaRPr>
          </a:p>
        </p:txBody>
      </p:sp>
      <p:sp>
        <p:nvSpPr>
          <p:cNvPr id="6" name="TextBox 5"/>
          <p:cNvSpPr txBox="1"/>
          <p:nvPr/>
        </p:nvSpPr>
        <p:spPr>
          <a:xfrm>
            <a:off x="386363" y="3424686"/>
            <a:ext cx="8104573" cy="2677656"/>
          </a:xfrm>
          <a:prstGeom prst="rect">
            <a:avLst/>
          </a:prstGeom>
          <a:noFill/>
        </p:spPr>
        <p:txBody>
          <a:bodyPr wrap="square" rtlCol="0">
            <a:spAutoFit/>
          </a:bodyPr>
          <a:lstStyle/>
          <a:p>
            <a:r>
              <a:rPr lang="en-US" sz="2400" b="1" dirty="0" smtClean="0"/>
              <a:t>   • Network </a:t>
            </a:r>
            <a:r>
              <a:rPr lang="en-US" sz="2400" b="1" dirty="0"/>
              <a:t>Services  					</a:t>
            </a:r>
            <a:r>
              <a:rPr lang="en-US" sz="2400" b="1" dirty="0" smtClean="0"/>
              <a:t>  </a:t>
            </a:r>
            <a:r>
              <a:rPr lang="en-US" sz="2400" b="1" dirty="0"/>
              <a:t>		</a:t>
            </a:r>
            <a:r>
              <a:rPr lang="en-US" sz="2400" b="1" dirty="0" smtClean="0"/>
              <a:t>   •  Music </a:t>
            </a:r>
          </a:p>
          <a:p>
            <a:endParaRPr lang="en-US" sz="2400" b="1" dirty="0" smtClean="0"/>
          </a:p>
          <a:p>
            <a:r>
              <a:rPr lang="en-US" sz="2400" b="1" dirty="0" smtClean="0"/>
              <a:t>   • </a:t>
            </a:r>
            <a:r>
              <a:rPr lang="en-US" sz="2400" b="1" dirty="0"/>
              <a:t>Patron Engagement 						</a:t>
            </a:r>
            <a:r>
              <a:rPr lang="en-US" sz="2400" b="1" dirty="0" smtClean="0"/>
              <a:t>         •  Reference</a:t>
            </a:r>
            <a:br>
              <a:rPr lang="en-US" sz="2400" b="1" dirty="0" smtClean="0"/>
            </a:br>
            <a:endParaRPr lang="en-US" sz="2400" b="1" dirty="0" smtClean="0"/>
          </a:p>
          <a:p>
            <a:r>
              <a:rPr lang="en-US" sz="2400" b="1" dirty="0" smtClean="0"/>
              <a:t>							    • </a:t>
            </a:r>
            <a:r>
              <a:rPr lang="en-US" sz="2400" b="1" dirty="0"/>
              <a:t>BEP</a:t>
            </a:r>
            <a:endParaRPr lang="en-US" sz="2400" b="1" dirty="0" smtClean="0"/>
          </a:p>
          <a:p>
            <a:r>
              <a:rPr lang="en-US" dirty="0" smtClean="0"/>
              <a:t>					    Bureau </a:t>
            </a:r>
            <a:r>
              <a:rPr lang="en-US" dirty="0"/>
              <a:t>of Engraving and Printing</a:t>
            </a:r>
            <a:endParaRPr lang="en-US" sz="2400" b="1" dirty="0" smtClean="0"/>
          </a:p>
          <a:p>
            <a:endParaRPr lang="en-US" sz="24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2" name="TextBox 1"/>
          <p:cNvSpPr txBox="1"/>
          <p:nvPr/>
        </p:nvSpPr>
        <p:spPr>
          <a:xfrm>
            <a:off x="2974369" y="2474815"/>
            <a:ext cx="3232744" cy="584775"/>
          </a:xfrm>
          <a:prstGeom prst="rect">
            <a:avLst/>
          </a:prstGeom>
          <a:noFill/>
        </p:spPr>
        <p:txBody>
          <a:bodyPr wrap="none" rtlCol="0">
            <a:spAutoFit/>
          </a:bodyPr>
          <a:lstStyle/>
          <a:p>
            <a:r>
              <a:rPr lang="en-US" sz="3200" i="1" dirty="0" smtClean="0"/>
              <a:t>That All May Read</a:t>
            </a:r>
            <a:endParaRPr lang="en-US" sz="3200" i="1" dirty="0"/>
          </a:p>
        </p:txBody>
      </p:sp>
    </p:spTree>
    <p:extLst>
      <p:ext uri="{BB962C8B-B14F-4D97-AF65-F5344CB8AC3E}">
        <p14:creationId xmlns:p14="http://schemas.microsoft.com/office/powerpoint/2010/main" val="1470769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pPr algn="ctr"/>
            <a:r>
              <a:rPr lang="en-US" sz="4400" dirty="0" smtClean="0">
                <a:solidFill>
                  <a:schemeClr val="tx1"/>
                </a:solidFill>
                <a:latin typeface="+mj-lt"/>
              </a:rPr>
              <a:t>Network Services</a:t>
            </a:r>
            <a:endParaRPr lang="en-US" sz="4400" dirty="0">
              <a:solidFill>
                <a:schemeClr val="tx1"/>
              </a:solidFill>
              <a:latin typeface="+mj-lt"/>
            </a:endParaRPr>
          </a:p>
        </p:txBody>
      </p:sp>
      <p:sp>
        <p:nvSpPr>
          <p:cNvPr id="6" name="TextBox 5"/>
          <p:cNvSpPr txBox="1"/>
          <p:nvPr/>
        </p:nvSpPr>
        <p:spPr>
          <a:xfrm>
            <a:off x="272649" y="2384915"/>
            <a:ext cx="8556719" cy="3139321"/>
          </a:xfrm>
          <a:prstGeom prst="rect">
            <a:avLst/>
          </a:prstGeom>
          <a:noFill/>
        </p:spPr>
        <p:txBody>
          <a:bodyPr wrap="square" rtlCol="0">
            <a:spAutoFit/>
          </a:bodyPr>
          <a:lstStyle/>
          <a:p>
            <a:pPr lvl="0" algn="ctr"/>
            <a:r>
              <a:rPr lang="en-US" sz="2400" dirty="0" smtClean="0"/>
              <a:t>2020-2021 Network Library of the Year</a:t>
            </a:r>
          </a:p>
          <a:p>
            <a:pPr lvl="0" algn="ctr"/>
            <a:r>
              <a:rPr lang="en-US" dirty="0" smtClean="0"/>
              <a:t>Iowa </a:t>
            </a:r>
            <a:r>
              <a:rPr lang="en-US" dirty="0"/>
              <a:t>Library for the Blind and Print </a:t>
            </a:r>
            <a:r>
              <a:rPr lang="en-US" dirty="0" smtClean="0"/>
              <a:t>Disabled</a:t>
            </a:r>
          </a:p>
          <a:p>
            <a:pPr lvl="0" algn="ctr"/>
            <a:r>
              <a:rPr lang="en-US" dirty="0" smtClean="0"/>
              <a:t>Virginia Beach: Bayside </a:t>
            </a:r>
            <a:r>
              <a:rPr lang="en-US" dirty="0"/>
              <a:t>and Special Services </a:t>
            </a:r>
            <a:r>
              <a:rPr lang="en-US" dirty="0" smtClean="0"/>
              <a:t>Library</a:t>
            </a:r>
          </a:p>
          <a:p>
            <a:pPr lvl="0" algn="ctr">
              <a:lnSpc>
                <a:spcPct val="150000"/>
              </a:lnSpc>
            </a:pPr>
            <a:endParaRPr lang="en-US" dirty="0" smtClean="0"/>
          </a:p>
          <a:p>
            <a:pPr lvl="0" algn="ctr"/>
            <a:r>
              <a:rPr lang="en-US" sz="2400" dirty="0" smtClean="0"/>
              <a:t>Duplication </a:t>
            </a:r>
            <a:r>
              <a:rPr lang="en-US" sz="2400" dirty="0"/>
              <a:t>on Demand </a:t>
            </a:r>
            <a:endParaRPr lang="en-US" sz="2400" dirty="0" smtClean="0"/>
          </a:p>
          <a:p>
            <a:pPr lvl="0" algn="ctr"/>
            <a:r>
              <a:rPr lang="en-US" dirty="0" smtClean="0"/>
              <a:t>Circulation modernization to improve </a:t>
            </a:r>
            <a:r>
              <a:rPr lang="en-US" dirty="0"/>
              <a:t>access for </a:t>
            </a:r>
            <a:r>
              <a:rPr lang="en-US" dirty="0" smtClean="0"/>
              <a:t>patrons</a:t>
            </a:r>
            <a:endParaRPr lang="en-US" dirty="0"/>
          </a:p>
          <a:p>
            <a:pPr lvl="0" algn="ctr">
              <a:lnSpc>
                <a:spcPct val="150000"/>
              </a:lnSpc>
            </a:pPr>
            <a:endParaRPr lang="en-US" dirty="0" smtClean="0"/>
          </a:p>
          <a:p>
            <a:pPr lvl="0" algn="ctr"/>
            <a:r>
              <a:rPr lang="en-US" sz="2400" dirty="0" smtClean="0"/>
              <a:t>Network Communications</a:t>
            </a:r>
          </a:p>
          <a:p>
            <a:pPr algn="ctr"/>
            <a:r>
              <a:rPr lang="en-US" dirty="0" smtClean="0"/>
              <a:t>  Creating conversation to better understand the needs of the network and our patrons</a:t>
            </a:r>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2463852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Music								</a:t>
            </a:r>
            <a:endParaRPr lang="en-US" sz="4400" dirty="0">
              <a:solidFill>
                <a:schemeClr val="tx1"/>
              </a:solidFill>
              <a:latin typeface="+mj-lt"/>
            </a:endParaRPr>
          </a:p>
        </p:txBody>
      </p:sp>
      <p:sp>
        <p:nvSpPr>
          <p:cNvPr id="6" name="TextBox 5"/>
          <p:cNvSpPr txBox="1"/>
          <p:nvPr/>
        </p:nvSpPr>
        <p:spPr>
          <a:xfrm>
            <a:off x="822055" y="2248514"/>
            <a:ext cx="8104573" cy="3847207"/>
          </a:xfrm>
          <a:prstGeom prst="rect">
            <a:avLst/>
          </a:prstGeom>
          <a:noFill/>
        </p:spPr>
        <p:txBody>
          <a:bodyPr wrap="square" rtlCol="0">
            <a:spAutoFit/>
          </a:bodyPr>
          <a:lstStyle/>
          <a:p>
            <a:r>
              <a:rPr lang="en-US" sz="2800" b="1" dirty="0"/>
              <a:t>• </a:t>
            </a:r>
            <a:r>
              <a:rPr lang="en-US" sz="2800" b="1" dirty="0" smtClean="0"/>
              <a:t> NLS 90</a:t>
            </a:r>
            <a:r>
              <a:rPr lang="en-US" sz="2800" b="1" baseline="30000" dirty="0" smtClean="0"/>
              <a:t>th</a:t>
            </a:r>
            <a:r>
              <a:rPr lang="en-US" sz="2800" b="1" dirty="0" smtClean="0"/>
              <a:t> Year Celebration </a:t>
            </a:r>
          </a:p>
          <a:p>
            <a:r>
              <a:rPr lang="en-US" sz="2400" dirty="0"/>
              <a:t>	</a:t>
            </a:r>
            <a:r>
              <a:rPr lang="en-US" sz="2000" dirty="0" smtClean="0"/>
              <a:t>Jazz pianist</a:t>
            </a:r>
            <a:r>
              <a:rPr lang="en-US" sz="2000" dirty="0"/>
              <a:t>,</a:t>
            </a:r>
            <a:r>
              <a:rPr lang="en-US" sz="2000" dirty="0" smtClean="0"/>
              <a:t> Matthew Whitaker</a:t>
            </a:r>
          </a:p>
          <a:p>
            <a:endParaRPr lang="en-US" dirty="0" smtClean="0"/>
          </a:p>
          <a:p>
            <a:r>
              <a:rPr lang="en-US" sz="2800" b="1" dirty="0" smtClean="0"/>
              <a:t>		 •  24,000 Titles of Braille Music </a:t>
            </a:r>
          </a:p>
          <a:p>
            <a:r>
              <a:rPr lang="en-US" dirty="0" smtClean="0"/>
              <a:t>			 </a:t>
            </a:r>
            <a:r>
              <a:rPr lang="en-US" sz="2000" dirty="0" smtClean="0"/>
              <a:t>Over 2,800 </a:t>
            </a:r>
            <a:r>
              <a:rPr lang="en-US" sz="2000" dirty="0"/>
              <a:t>audio books on music appreciation </a:t>
            </a:r>
            <a:r>
              <a:rPr lang="en-US" sz="2000" dirty="0" smtClean="0"/>
              <a:t>&amp; instruction </a:t>
            </a:r>
          </a:p>
          <a:p>
            <a:endParaRPr lang="en-US" b="1" dirty="0" smtClean="0"/>
          </a:p>
          <a:p>
            <a:r>
              <a:rPr lang="en-US" sz="2800" b="1" dirty="0" smtClean="0"/>
              <a:t>			 	 • Music Blog </a:t>
            </a:r>
          </a:p>
          <a:p>
            <a:r>
              <a:rPr lang="en-US" sz="2000" dirty="0" smtClean="0"/>
              <a:t>					 Professionally trained musicians</a:t>
            </a:r>
          </a:p>
          <a:p>
            <a:endParaRPr lang="en-US" dirty="0"/>
          </a:p>
          <a:p>
            <a:pPr lvl="0"/>
            <a:endParaRPr lang="en-US" dirty="0" smtClean="0"/>
          </a:p>
          <a:p>
            <a:pPr lvl="0"/>
            <a:r>
              <a:rPr lang="en-US" sz="2400" dirty="0"/>
              <a:t>  </a:t>
            </a:r>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026313"/>
            <a:ext cx="3151571" cy="930910"/>
          </a:xfrm>
          <a:prstGeom prst="rect">
            <a:avLst/>
          </a:prstGeom>
          <a:noFill/>
          <a:ln>
            <a:noFill/>
          </a:ln>
        </p:spPr>
      </p:pic>
      <p:sp>
        <p:nvSpPr>
          <p:cNvPr id="2" name="Rectangle 1"/>
          <p:cNvSpPr/>
          <p:nvPr/>
        </p:nvSpPr>
        <p:spPr>
          <a:xfrm>
            <a:off x="2114267" y="5517774"/>
            <a:ext cx="6523704" cy="400110"/>
          </a:xfrm>
          <a:prstGeom prst="rect">
            <a:avLst/>
          </a:prstGeom>
        </p:spPr>
        <p:txBody>
          <a:bodyPr wrap="square">
            <a:spAutoFit/>
          </a:bodyPr>
          <a:lstStyle/>
          <a:p>
            <a:pPr lvl="0"/>
            <a:r>
              <a:rPr lang="en-US" sz="2000" dirty="0"/>
              <a:t>Music Section </a:t>
            </a:r>
            <a:r>
              <a:rPr lang="en-US" sz="2000" u="sng" dirty="0" smtClean="0">
                <a:hlinkClick r:id="rId4"/>
              </a:rPr>
              <a:t>nlsm@loc.gov</a:t>
            </a:r>
            <a:r>
              <a:rPr lang="en-US" sz="2000" dirty="0"/>
              <a:t>, </a:t>
            </a:r>
            <a:r>
              <a:rPr lang="en-US" sz="2000" dirty="0" smtClean="0"/>
              <a:t> 1-800-424-8567</a:t>
            </a:r>
            <a:endParaRPr lang="en-US" sz="2000" dirty="0"/>
          </a:p>
        </p:txBody>
      </p:sp>
    </p:spTree>
    <p:extLst>
      <p:ext uri="{BB962C8B-B14F-4D97-AF65-F5344CB8AC3E}">
        <p14:creationId xmlns:p14="http://schemas.microsoft.com/office/powerpoint/2010/main" val="2729559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60279" y="1228627"/>
            <a:ext cx="7810500" cy="1028065"/>
          </a:xfrm>
          <a:prstGeom prst="rect">
            <a:avLst/>
          </a:prstGeom>
        </p:spPr>
        <p:txBody>
          <a:bodyPr vert="horz" lIns="91440" tIns="45720" rIns="91440" bIns="45720" rtlCol="0" anchor="ctr">
            <a:normAutofit fontScale="92500" lnSpcReduction="10000"/>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pPr algn="ctr"/>
            <a:r>
              <a:rPr lang="en-US" sz="4400" dirty="0" smtClean="0">
                <a:solidFill>
                  <a:schemeClr val="tx1"/>
                </a:solidFill>
                <a:latin typeface="+mj-lt"/>
              </a:rPr>
              <a:t>Patron Engagement</a:t>
            </a:r>
          </a:p>
          <a:p>
            <a:pPr algn="ctr"/>
            <a:r>
              <a:rPr lang="en-US" sz="2600" dirty="0" smtClean="0">
                <a:solidFill>
                  <a:schemeClr val="tx1"/>
                </a:solidFill>
                <a:latin typeface="+mn-lt"/>
              </a:rPr>
              <a:t> </a:t>
            </a:r>
            <a:r>
              <a:rPr lang="en-US" sz="2600" dirty="0">
                <a:solidFill>
                  <a:schemeClr val="tx1"/>
                </a:solidFill>
                <a:latin typeface="+mn-lt"/>
              </a:rPr>
              <a:t>Connecting with our Patrons</a:t>
            </a:r>
          </a:p>
          <a:p>
            <a:pPr algn="ctr"/>
            <a:endParaRPr lang="en-US" sz="4400" dirty="0">
              <a:solidFill>
                <a:schemeClr val="tx1"/>
              </a:solidFill>
              <a:latin typeface="+mj-lt"/>
            </a:endParaRPr>
          </a:p>
        </p:txBody>
      </p:sp>
      <p:sp>
        <p:nvSpPr>
          <p:cNvPr id="6" name="TextBox 5"/>
          <p:cNvSpPr txBox="1"/>
          <p:nvPr/>
        </p:nvSpPr>
        <p:spPr>
          <a:xfrm>
            <a:off x="546213" y="2119444"/>
            <a:ext cx="8104573" cy="3693319"/>
          </a:xfrm>
          <a:prstGeom prst="rect">
            <a:avLst/>
          </a:prstGeom>
          <a:noFill/>
        </p:spPr>
        <p:txBody>
          <a:bodyPr wrap="square" rtlCol="0">
            <a:spAutoFit/>
          </a:bodyPr>
          <a:lstStyle/>
          <a:p>
            <a:endParaRPr lang="en-US" sz="2400" dirty="0"/>
          </a:p>
          <a:p>
            <a:r>
              <a:rPr lang="en-US" sz="2400" dirty="0" smtClean="0"/>
              <a:t>New Section Head position</a:t>
            </a:r>
          </a:p>
          <a:p>
            <a:endParaRPr lang="en-US" sz="2400" dirty="0"/>
          </a:p>
          <a:p>
            <a:r>
              <a:rPr lang="en-US" sz="2400" dirty="0" smtClean="0"/>
              <a:t>Education &amp; </a:t>
            </a:r>
            <a:r>
              <a:rPr lang="en-US" sz="2400" dirty="0"/>
              <a:t>T</a:t>
            </a:r>
            <a:r>
              <a:rPr lang="en-US" sz="2400" dirty="0" smtClean="0"/>
              <a:t>raining Specialist</a:t>
            </a:r>
          </a:p>
          <a:p>
            <a:endParaRPr lang="en-US" sz="2400" dirty="0"/>
          </a:p>
          <a:p>
            <a:r>
              <a:rPr lang="en-US" sz="2400" dirty="0" smtClean="0"/>
              <a:t>Consumer Relations Officer</a:t>
            </a:r>
          </a:p>
          <a:p>
            <a:endParaRPr lang="en-US" sz="2400" dirty="0" smtClean="0"/>
          </a:p>
          <a:p>
            <a:r>
              <a:rPr lang="en-US" sz="2400" dirty="0"/>
              <a:t>Assistive Technology Specialist</a:t>
            </a:r>
            <a:endParaRPr lang="en-US" sz="2400" dirty="0" smtClean="0"/>
          </a:p>
          <a:p>
            <a:endParaRPr lang="en-US" dirty="0"/>
          </a:p>
          <a:p>
            <a:endParaRPr lang="en-US" sz="2400" dirty="0" smtClean="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949503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Reference</a:t>
            </a:r>
            <a:endParaRPr lang="en-US" sz="4400" dirty="0">
              <a:solidFill>
                <a:schemeClr val="tx1"/>
              </a:solidFill>
              <a:latin typeface="+mj-lt"/>
            </a:endParaRPr>
          </a:p>
        </p:txBody>
      </p:sp>
      <p:sp>
        <p:nvSpPr>
          <p:cNvPr id="6" name="TextBox 5"/>
          <p:cNvSpPr txBox="1"/>
          <p:nvPr/>
        </p:nvSpPr>
        <p:spPr>
          <a:xfrm>
            <a:off x="533399" y="2094918"/>
            <a:ext cx="8104573" cy="369332"/>
          </a:xfrm>
          <a:prstGeom prst="rect">
            <a:avLst/>
          </a:prstGeom>
          <a:noFill/>
        </p:spPr>
        <p:txBody>
          <a:bodyPr wrap="square" rtlCol="0">
            <a:spAutoFit/>
          </a:bodyPr>
          <a:lstStyle/>
          <a:p>
            <a:r>
              <a:rPr lang="en-US" dirty="0"/>
              <a:t>		</a:t>
            </a:r>
            <a:endParaRPr lang="en-US" sz="36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2" name="TextBox 1"/>
          <p:cNvSpPr txBox="1"/>
          <p:nvPr/>
        </p:nvSpPr>
        <p:spPr>
          <a:xfrm>
            <a:off x="4719144" y="2443484"/>
            <a:ext cx="3312253" cy="1938992"/>
          </a:xfrm>
          <a:prstGeom prst="rect">
            <a:avLst/>
          </a:prstGeom>
          <a:noFill/>
        </p:spPr>
        <p:txBody>
          <a:bodyPr wrap="none" rtlCol="0">
            <a:spAutoFit/>
          </a:bodyPr>
          <a:lstStyle/>
          <a:p>
            <a:pPr algn="ctr"/>
            <a:r>
              <a:rPr lang="en-US" sz="2400" b="1" dirty="0" smtClean="0"/>
              <a:t> NLS Information Center </a:t>
            </a:r>
            <a:endParaRPr lang="en-US" sz="2400" b="1" dirty="0"/>
          </a:p>
          <a:p>
            <a:pPr algn="ctr"/>
            <a:r>
              <a:rPr lang="en-US" sz="2400" dirty="0"/>
              <a:t> </a:t>
            </a:r>
            <a:endParaRPr lang="en-US" sz="2400" dirty="0" smtClean="0"/>
          </a:p>
          <a:p>
            <a:pPr algn="ctr"/>
            <a:r>
              <a:rPr lang="en-US" sz="2400" b="1" dirty="0" smtClean="0"/>
              <a:t> Publications</a:t>
            </a:r>
          </a:p>
          <a:p>
            <a:pPr algn="ctr"/>
            <a:endParaRPr lang="en-US" sz="2400" dirty="0" smtClean="0"/>
          </a:p>
          <a:p>
            <a:pPr algn="ctr"/>
            <a:r>
              <a:rPr lang="en-US" sz="2400" b="1" dirty="0" smtClean="0"/>
              <a:t> Statistics</a:t>
            </a:r>
            <a:endParaRPr lang="en-US" dirty="0"/>
          </a:p>
        </p:txBody>
      </p:sp>
      <p:sp>
        <p:nvSpPr>
          <p:cNvPr id="3" name="Rectangle 2"/>
          <p:cNvSpPr/>
          <p:nvPr/>
        </p:nvSpPr>
        <p:spPr>
          <a:xfrm>
            <a:off x="1402049" y="5443949"/>
            <a:ext cx="6073201" cy="461665"/>
          </a:xfrm>
          <a:prstGeom prst="rect">
            <a:avLst/>
          </a:prstGeom>
        </p:spPr>
        <p:txBody>
          <a:bodyPr wrap="none">
            <a:spAutoFit/>
          </a:bodyPr>
          <a:lstStyle/>
          <a:p>
            <a:r>
              <a:rPr lang="en-US" sz="2400" dirty="0">
                <a:solidFill>
                  <a:srgbClr val="333333"/>
                </a:solidFill>
              </a:rPr>
              <a:t>Reference </a:t>
            </a:r>
            <a:r>
              <a:rPr lang="en-US" sz="2400" dirty="0" smtClean="0">
                <a:solidFill>
                  <a:srgbClr val="333333"/>
                </a:solidFill>
              </a:rPr>
              <a:t>Email</a:t>
            </a:r>
            <a:r>
              <a:rPr lang="en-US" sz="2400" dirty="0">
                <a:solidFill>
                  <a:srgbClr val="333333"/>
                </a:solidFill>
              </a:rPr>
              <a:t>: </a:t>
            </a:r>
            <a:r>
              <a:rPr lang="en-US" sz="2400" dirty="0" smtClean="0">
                <a:solidFill>
                  <a:srgbClr val="005479"/>
                </a:solidFill>
                <a:hlinkClick r:id="rId3"/>
              </a:rPr>
              <a:t>nlsref@loc.gov</a:t>
            </a:r>
            <a:r>
              <a:rPr lang="en-US" sz="2400" dirty="0" smtClean="0">
                <a:solidFill>
                  <a:srgbClr val="005479"/>
                </a:solidFill>
              </a:rPr>
              <a:t>, </a:t>
            </a:r>
            <a:r>
              <a:rPr lang="en-US" sz="2400" dirty="0"/>
              <a:t>202-707-9275</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257491"/>
            <a:ext cx="3579169" cy="2680922"/>
          </a:xfrm>
          <a:prstGeom prst="rect">
            <a:avLst/>
          </a:prstGeom>
        </p:spPr>
      </p:pic>
    </p:spTree>
    <p:extLst>
      <p:ext uri="{BB962C8B-B14F-4D97-AF65-F5344CB8AC3E}">
        <p14:creationId xmlns:p14="http://schemas.microsoft.com/office/powerpoint/2010/main" val="25128590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pPr algn="ctr"/>
            <a:r>
              <a:rPr lang="en-US" sz="4400" dirty="0" smtClean="0">
                <a:solidFill>
                  <a:schemeClr val="tx1"/>
                </a:solidFill>
                <a:latin typeface="+mj-lt"/>
              </a:rPr>
              <a:t>BEP</a:t>
            </a:r>
            <a:endParaRPr lang="en-US" sz="4400" dirty="0">
              <a:solidFill>
                <a:schemeClr val="tx1"/>
              </a:solidFill>
              <a:latin typeface="+mj-lt"/>
            </a:endParaRPr>
          </a:p>
        </p:txBody>
      </p:sp>
      <p:sp>
        <p:nvSpPr>
          <p:cNvPr id="6" name="TextBox 5"/>
          <p:cNvSpPr txBox="1"/>
          <p:nvPr/>
        </p:nvSpPr>
        <p:spPr>
          <a:xfrm>
            <a:off x="386362" y="2630423"/>
            <a:ext cx="8104573" cy="984885"/>
          </a:xfrm>
          <a:prstGeom prst="rect">
            <a:avLst/>
          </a:prstGeom>
          <a:noFill/>
        </p:spPr>
        <p:txBody>
          <a:bodyPr wrap="square" rtlCol="0">
            <a:spAutoFit/>
          </a:bodyPr>
          <a:lstStyle/>
          <a:p>
            <a:pPr lvl="0" algn="ctr"/>
            <a:r>
              <a:rPr lang="en-US" sz="2000" dirty="0" smtClean="0"/>
              <a:t> US </a:t>
            </a:r>
            <a:r>
              <a:rPr lang="en-US" sz="2000" dirty="0"/>
              <a:t>Currency Reader Distribution </a:t>
            </a:r>
            <a:r>
              <a:rPr lang="en-US" sz="2000" dirty="0" smtClean="0"/>
              <a:t>Project</a:t>
            </a:r>
          </a:p>
          <a:p>
            <a:pPr lvl="0" algn="ctr"/>
            <a:r>
              <a:rPr lang="en-US" sz="2000" dirty="0" smtClean="0"/>
              <a:t>Seven Year Partnership Between BEP and NLS</a:t>
            </a:r>
          </a:p>
          <a:p>
            <a:pPr lvl="0"/>
            <a:endParaRPr lang="en-US"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2" name="Rectangle 1"/>
          <p:cNvSpPr/>
          <p:nvPr/>
        </p:nvSpPr>
        <p:spPr>
          <a:xfrm>
            <a:off x="1383606" y="1953203"/>
            <a:ext cx="6110087" cy="523220"/>
          </a:xfrm>
          <a:prstGeom prst="rect">
            <a:avLst/>
          </a:prstGeom>
        </p:spPr>
        <p:txBody>
          <a:bodyPr wrap="square">
            <a:spAutoFit/>
          </a:bodyPr>
          <a:lstStyle/>
          <a:p>
            <a:r>
              <a:rPr lang="en-US" sz="2800" dirty="0"/>
              <a:t>		</a:t>
            </a:r>
            <a:r>
              <a:rPr lang="en-US" sz="2800" dirty="0" smtClean="0"/>
              <a:t>Bureau </a:t>
            </a:r>
            <a:r>
              <a:rPr lang="en-US" sz="2800" dirty="0"/>
              <a:t>of Engraving and Printing</a:t>
            </a:r>
            <a:endParaRPr lang="en-US" sz="28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4238" y="3769308"/>
            <a:ext cx="4722895" cy="1776643"/>
          </a:xfrm>
          <a:prstGeom prst="rect">
            <a:avLst/>
          </a:prstGeom>
        </p:spPr>
      </p:pic>
    </p:spTree>
    <p:extLst>
      <p:ext uri="{BB962C8B-B14F-4D97-AF65-F5344CB8AC3E}">
        <p14:creationId xmlns:p14="http://schemas.microsoft.com/office/powerpoint/2010/main" val="22333055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66675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pPr algn="ctr"/>
            <a:r>
              <a:rPr lang="en-US" sz="4400" dirty="0" smtClean="0">
                <a:solidFill>
                  <a:schemeClr val="tx1"/>
                </a:solidFill>
                <a:latin typeface="+mj-lt"/>
              </a:rPr>
              <a:t>Questions?</a:t>
            </a:r>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2" name="TextBox 1"/>
          <p:cNvSpPr txBox="1"/>
          <p:nvPr/>
        </p:nvSpPr>
        <p:spPr>
          <a:xfrm>
            <a:off x="1331754" y="2387219"/>
            <a:ext cx="6480492" cy="3046988"/>
          </a:xfrm>
          <a:prstGeom prst="rect">
            <a:avLst/>
          </a:prstGeom>
          <a:noFill/>
        </p:spPr>
        <p:txBody>
          <a:bodyPr wrap="none" rtlCol="0">
            <a:spAutoFit/>
          </a:bodyPr>
          <a:lstStyle/>
          <a:p>
            <a:pPr algn="ctr"/>
            <a:r>
              <a:rPr lang="en-US" sz="2400" dirty="0" smtClean="0"/>
              <a:t>Jason Yasner</a:t>
            </a:r>
          </a:p>
          <a:p>
            <a:pPr algn="ctr"/>
            <a:r>
              <a:rPr lang="en-US" sz="2400" dirty="0" smtClean="0"/>
              <a:t>Deputy Director</a:t>
            </a:r>
          </a:p>
          <a:p>
            <a:pPr algn="ctr"/>
            <a:r>
              <a:rPr lang="en-US" sz="2400" dirty="0" smtClean="0"/>
              <a:t>202-707-2255   </a:t>
            </a:r>
            <a:r>
              <a:rPr lang="en-US" sz="2400" dirty="0" smtClean="0">
                <a:hlinkClick r:id="rId3"/>
              </a:rPr>
              <a:t>jyas@loc.gov</a:t>
            </a:r>
            <a:endParaRPr lang="en-US" sz="2400" dirty="0" smtClean="0"/>
          </a:p>
          <a:p>
            <a:pPr algn="ctr"/>
            <a:endParaRPr lang="en-US" sz="2400" dirty="0" smtClean="0"/>
          </a:p>
          <a:p>
            <a:pPr algn="ctr"/>
            <a:endParaRPr lang="en-US" sz="2400" dirty="0" smtClean="0"/>
          </a:p>
          <a:p>
            <a:pPr algn="ctr"/>
            <a:r>
              <a:rPr lang="en-US" sz="2400" dirty="0" smtClean="0"/>
              <a:t>Mark Santangelo</a:t>
            </a:r>
          </a:p>
          <a:p>
            <a:pPr algn="ctr"/>
            <a:r>
              <a:rPr lang="en-US" sz="2400" dirty="0" smtClean="0"/>
              <a:t>Chief of Patron and Network Engagement Division </a:t>
            </a:r>
          </a:p>
          <a:p>
            <a:pPr algn="ctr"/>
            <a:r>
              <a:rPr lang="en-US" sz="2400" dirty="0" smtClean="0"/>
              <a:t>202-707-0441    </a:t>
            </a:r>
            <a:r>
              <a:rPr lang="en-US" sz="2400" dirty="0" smtClean="0">
                <a:hlinkClick r:id="rId4"/>
              </a:rPr>
              <a:t>msantangelo@loc.gov</a:t>
            </a:r>
            <a:r>
              <a:rPr lang="en-US" sz="2400" dirty="0" smtClean="0"/>
              <a:t> </a:t>
            </a:r>
            <a:endParaRPr lang="en-US" sz="2400" dirty="0"/>
          </a:p>
        </p:txBody>
      </p:sp>
      <p:sp>
        <p:nvSpPr>
          <p:cNvPr id="3"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000" b="0" i="0" u="none" strike="noStrike" cap="none" normalizeH="0" baseline="0" smtClean="0">
                <a:ln>
                  <a:noFill/>
                </a:ln>
                <a:solidFill>
                  <a:srgbClr val="7F7F7F"/>
                </a:solidFill>
                <a:effectLst/>
                <a:latin typeface="Arial" panose="020B0604020202020204" pitchFamily="34" charset="0"/>
                <a:ea typeface="DengXian"/>
                <a:cs typeface="Arial" panose="020B0604020202020204" pitchFamily="34" charset="0"/>
              </a:rPr>
              <a:t>202-707-2255</a:t>
            </a:r>
            <a:r>
              <a:rPr kumimoji="0" lang="en-US" altLang="zh-CN" sz="600" b="0" i="0" u="none" strike="noStrike" cap="none" normalizeH="0" baseline="0" smtClean="0">
                <a:ln>
                  <a:noFill/>
                </a:ln>
                <a:solidFill>
                  <a:schemeClr val="tx1"/>
                </a:solidFill>
                <a:effectLst/>
              </a:rPr>
              <a:t> </a:t>
            </a:r>
            <a:endParaRPr kumimoji="0" lang="en-US" altLang="zh-CN"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4125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6" name="TextBox 5"/>
          <p:cNvSpPr txBox="1"/>
          <p:nvPr/>
        </p:nvSpPr>
        <p:spPr>
          <a:xfrm>
            <a:off x="295977" y="949716"/>
            <a:ext cx="8341996" cy="6247864"/>
          </a:xfrm>
          <a:prstGeom prst="rect">
            <a:avLst/>
          </a:prstGeom>
          <a:noFill/>
        </p:spPr>
        <p:txBody>
          <a:bodyPr wrap="square" rtlCol="0">
            <a:spAutoFit/>
          </a:bodyPr>
          <a:lstStyle/>
          <a:p>
            <a:r>
              <a:rPr lang="en-US" sz="4000" b="1" dirty="0">
                <a:solidFill>
                  <a:srgbClr val="F05936"/>
                </a:solidFill>
              </a:rPr>
              <a:t>National Library Service for </a:t>
            </a:r>
            <a:br>
              <a:rPr lang="en-US" sz="4000" b="1" dirty="0">
                <a:solidFill>
                  <a:srgbClr val="F05936"/>
                </a:solidFill>
              </a:rPr>
            </a:br>
            <a:r>
              <a:rPr lang="en-US" sz="4000" b="1" dirty="0">
                <a:solidFill>
                  <a:srgbClr val="F05936"/>
                </a:solidFill>
              </a:rPr>
              <a:t>the Blind and Print Disabled (NLS)</a:t>
            </a:r>
          </a:p>
          <a:p>
            <a:pPr algn="just"/>
            <a:endParaRPr lang="en-US" sz="2000" b="1" dirty="0">
              <a:solidFill>
                <a:srgbClr val="F05936"/>
              </a:solidFill>
            </a:endParaRPr>
          </a:p>
          <a:p>
            <a:pPr algn="just"/>
            <a:r>
              <a:rPr lang="en-US" sz="2000" b="1" dirty="0">
                <a:solidFill>
                  <a:srgbClr val="F05936"/>
                </a:solidFill>
              </a:rPr>
              <a:t>Vision Statement: </a:t>
            </a:r>
            <a:r>
              <a:rPr lang="en-US" sz="2000" b="1" dirty="0"/>
              <a:t>That All May Read</a:t>
            </a:r>
          </a:p>
          <a:p>
            <a:pPr algn="just"/>
            <a:endParaRPr lang="en-US" sz="2000" b="1" dirty="0">
              <a:solidFill>
                <a:srgbClr val="F05936"/>
              </a:solidFill>
            </a:endParaRPr>
          </a:p>
          <a:p>
            <a:pPr algn="just"/>
            <a:r>
              <a:rPr lang="en-US" sz="2000" b="1" dirty="0">
                <a:solidFill>
                  <a:srgbClr val="F05936"/>
                </a:solidFill>
              </a:rPr>
              <a:t>Mission Statement: </a:t>
            </a:r>
            <a:r>
              <a:rPr lang="en-US" sz="2000" b="1" dirty="0"/>
              <a:t>To provide books, magazines, musical scores, foreign language, locally produced materials and texts in braille and recorded formats to blind and print disabled individuals in the United States and U.S. citizens living abroad.</a:t>
            </a:r>
          </a:p>
          <a:p>
            <a:pPr algn="just"/>
            <a:endParaRPr lang="en-US" sz="2000" b="1" dirty="0">
              <a:solidFill>
                <a:srgbClr val="F05936"/>
              </a:solidFill>
            </a:endParaRPr>
          </a:p>
          <a:p>
            <a:pPr algn="just"/>
            <a:r>
              <a:rPr lang="en-US" sz="2000" b="1" dirty="0">
                <a:solidFill>
                  <a:srgbClr val="F05936"/>
                </a:solidFill>
              </a:rPr>
              <a:t>Modernization Objective: </a:t>
            </a:r>
            <a:r>
              <a:rPr lang="en-US" sz="2000" b="1" dirty="0"/>
              <a:t>Over the next 5-7 years, NLS will double the number of blind and print disabled patrons it serves with digital audio and braille content delivered directly to patrons using various digital devices, including braille </a:t>
            </a:r>
            <a:r>
              <a:rPr lang="en-US" sz="2000" b="1" dirty="0" err="1"/>
              <a:t>eReaders</a:t>
            </a:r>
            <a:r>
              <a:rPr lang="en-US" sz="2000" b="1" dirty="0"/>
              <a:t> and smart devices.</a:t>
            </a:r>
          </a:p>
          <a:p>
            <a:pPr algn="just"/>
            <a:endParaRPr lang="en-US" sz="2000" b="1" i="1" dirty="0"/>
          </a:p>
          <a:p>
            <a:pPr algn="just"/>
            <a:endParaRPr lang="en-US" sz="2000" b="1" dirty="0">
              <a:solidFill>
                <a:srgbClr val="F05936"/>
              </a:solidFill>
            </a:endParaRPr>
          </a:p>
          <a:p>
            <a:pPr algn="ctr"/>
            <a:endParaRPr lang="en-US" sz="2000" b="1" dirty="0">
              <a:solidFill>
                <a:srgbClr val="F05936"/>
              </a:solidFill>
            </a:endParaRPr>
          </a:p>
          <a:p>
            <a:pPr algn="ctr"/>
            <a:endParaRPr lang="en-US" sz="2000" b="1" dirty="0">
              <a:solidFill>
                <a:srgbClr val="F05936"/>
              </a:solidFill>
            </a:endParaRPr>
          </a:p>
        </p:txBody>
      </p:sp>
      <p:sp>
        <p:nvSpPr>
          <p:cNvPr id="7" name="Rectangle 6"/>
          <p:cNvSpPr/>
          <p:nvPr/>
        </p:nvSpPr>
        <p:spPr>
          <a:xfrm>
            <a:off x="215368" y="6187440"/>
            <a:ext cx="6126805" cy="461665"/>
          </a:xfrm>
          <a:prstGeom prst="rect">
            <a:avLst/>
          </a:prstGeom>
        </p:spPr>
        <p:txBody>
          <a:bodyPr wrap="none">
            <a:spAutoFit/>
          </a:bodyPr>
          <a:lstStyle/>
          <a:p>
            <a:r>
              <a:rPr lang="en-US" sz="2400" b="1" i="1" dirty="0" smtClean="0">
                <a:solidFill>
                  <a:srgbClr val="F05129"/>
                </a:solidFill>
              </a:rPr>
              <a:t>American Council of the Blind </a:t>
            </a:r>
            <a:r>
              <a:rPr lang="en-US" sz="2400" b="1" i="1" dirty="0" smtClean="0">
                <a:solidFill>
                  <a:srgbClr val="F05129"/>
                </a:solidFill>
              </a:rPr>
              <a:t>Convention </a:t>
            </a:r>
            <a:r>
              <a:rPr lang="en-US" sz="2400" b="1" i="1" dirty="0" smtClean="0">
                <a:solidFill>
                  <a:srgbClr val="F05129"/>
                </a:solidFill>
              </a:rPr>
              <a:t>2021</a:t>
            </a:r>
            <a:endParaRPr lang="en-US" sz="2400" dirty="0">
              <a:solidFill>
                <a:srgbClr val="F05129"/>
              </a:solidFill>
            </a:endParaRPr>
          </a:p>
        </p:txBody>
      </p:sp>
    </p:spTree>
    <p:extLst>
      <p:ext uri="{BB962C8B-B14F-4D97-AF65-F5344CB8AC3E}">
        <p14:creationId xmlns:p14="http://schemas.microsoft.com/office/powerpoint/2010/main" val="29645290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Modernization Initiatives</a:t>
            </a:r>
            <a:endParaRPr lang="en-US" sz="4400" dirty="0">
              <a:solidFill>
                <a:schemeClr val="tx1"/>
              </a:solidFill>
              <a:latin typeface="+mj-lt"/>
            </a:endParaRPr>
          </a:p>
        </p:txBody>
      </p:sp>
      <p:sp>
        <p:nvSpPr>
          <p:cNvPr id="6" name="TextBox 5"/>
          <p:cNvSpPr txBox="1"/>
          <p:nvPr/>
        </p:nvSpPr>
        <p:spPr>
          <a:xfrm>
            <a:off x="533399" y="2094918"/>
            <a:ext cx="8104573"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Consultant Analysis (Accenture and Deloitte)</a:t>
            </a:r>
          </a:p>
          <a:p>
            <a:pPr marL="457200" indent="-457200">
              <a:buFont typeface="Arial" panose="020B0604020202020204" pitchFamily="34" charset="0"/>
              <a:buChar char="•"/>
            </a:pPr>
            <a:r>
              <a:rPr lang="en-US" sz="3200" dirty="0" smtClean="0"/>
              <a:t>Established Modernization Program Office</a:t>
            </a:r>
          </a:p>
          <a:p>
            <a:pPr marL="457200" indent="-457200">
              <a:buFont typeface="Arial" panose="020B0604020202020204" pitchFamily="34" charset="0"/>
              <a:buChar char="•"/>
            </a:pPr>
            <a:r>
              <a:rPr lang="en-US" sz="3200" dirty="0" smtClean="0"/>
              <a:t>Hired Dedicated Program Manager</a:t>
            </a:r>
          </a:p>
          <a:p>
            <a:pPr marL="914400" lvl="1" indent="-457200">
              <a:buFont typeface="Wingdings" panose="05000000000000000000" pitchFamily="2" charset="2"/>
              <a:buChar char="§"/>
            </a:pPr>
            <a:r>
              <a:rPr lang="en-US" sz="3200" dirty="0" smtClean="0"/>
              <a:t>Frederick Cooke</a:t>
            </a:r>
          </a:p>
          <a:p>
            <a:pPr marL="457200" indent="-457200">
              <a:buFont typeface="Arial" panose="020B0604020202020204" pitchFamily="34" charset="0"/>
              <a:buChar char="•"/>
            </a:pPr>
            <a:r>
              <a:rPr lang="en-US" sz="3200" dirty="0" smtClean="0"/>
              <a:t>Market Research</a:t>
            </a:r>
          </a:p>
          <a:p>
            <a:pPr marL="457200" indent="-457200">
              <a:buFont typeface="Arial" panose="020B0604020202020204" pitchFamily="34" charset="0"/>
              <a:buChar char="•"/>
            </a:pPr>
            <a:r>
              <a:rPr lang="en-US" sz="3200" dirty="0" smtClean="0"/>
              <a:t>Research and Development</a:t>
            </a:r>
          </a:p>
          <a:p>
            <a:pPr marL="457200" indent="-457200">
              <a:buFont typeface="Arial" panose="020B0604020202020204" pitchFamily="34" charset="0"/>
              <a:buChar char="•"/>
            </a:pPr>
            <a:r>
              <a:rPr lang="en-US" sz="3200" dirty="0" smtClean="0"/>
              <a:t>Projects, Pilots, Field Tests, Focus Groups</a:t>
            </a:r>
          </a:p>
          <a:p>
            <a:pPr marL="457200" indent="-457200">
              <a:buFont typeface="Arial" panose="020B0604020202020204" pitchFamily="34" charset="0"/>
              <a:buChar char="•"/>
            </a:pPr>
            <a:r>
              <a:rPr lang="en-US" sz="3200" dirty="0" smtClean="0"/>
              <a:t>Strategic and Directional Planning</a:t>
            </a:r>
            <a:endParaRPr lang="en-US" sz="32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1186949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fontScale="85000" lnSpcReduction="10000"/>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Modernization Program Office (MPO)</a:t>
            </a:r>
            <a:endParaRPr lang="en-US" sz="4400" dirty="0">
              <a:solidFill>
                <a:schemeClr val="tx1"/>
              </a:solidFill>
              <a:latin typeface="+mj-lt"/>
            </a:endParaRPr>
          </a:p>
        </p:txBody>
      </p:sp>
      <p:sp>
        <p:nvSpPr>
          <p:cNvPr id="6" name="TextBox 5"/>
          <p:cNvSpPr txBox="1"/>
          <p:nvPr/>
        </p:nvSpPr>
        <p:spPr>
          <a:xfrm>
            <a:off x="533399" y="2094918"/>
            <a:ext cx="7989163" cy="3046988"/>
          </a:xfrm>
          <a:prstGeom prst="rect">
            <a:avLst/>
          </a:prstGeom>
          <a:noFill/>
        </p:spPr>
        <p:txBody>
          <a:bodyPr wrap="square" rtlCol="0">
            <a:spAutoFit/>
          </a:bodyPr>
          <a:lstStyle/>
          <a:p>
            <a:pPr lvl="0" eaLnBrk="0" hangingPunct="0">
              <a:defRPr/>
            </a:pPr>
            <a:r>
              <a:rPr lang="en-US" sz="3200" kern="0" dirty="0" smtClean="0">
                <a:solidFill>
                  <a:srgbClr val="000000"/>
                </a:solidFill>
              </a:rPr>
              <a:t>Mission: To implement </a:t>
            </a:r>
            <a:r>
              <a:rPr lang="en-US" sz="3200" kern="0" dirty="0">
                <a:solidFill>
                  <a:srgbClr val="000000"/>
                </a:solidFill>
              </a:rPr>
              <a:t>the NLS Modernization Plan, Technology </a:t>
            </a:r>
            <a:r>
              <a:rPr lang="en-US" sz="3200" kern="0" dirty="0" smtClean="0">
                <a:solidFill>
                  <a:srgbClr val="000000"/>
                </a:solidFill>
              </a:rPr>
              <a:t>Roadmap, </a:t>
            </a:r>
            <a:r>
              <a:rPr lang="en-US" sz="3200" kern="0" dirty="0">
                <a:solidFill>
                  <a:srgbClr val="000000"/>
                </a:solidFill>
              </a:rPr>
              <a:t>and develop Modernization project planning. Ensure higher levels of reliable service for NLS operations and patrons, as well as a continuously improved, managed, and operated NLS</a:t>
            </a:r>
            <a:r>
              <a:rPr lang="en-US" sz="3200" kern="0" dirty="0" smtClean="0">
                <a:solidFill>
                  <a:srgbClr val="000000"/>
                </a:solidFill>
              </a:rPr>
              <a:t>.</a:t>
            </a:r>
            <a:endParaRPr lang="en-US" sz="32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3732213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12" name="Title 1"/>
          <p:cNvSpPr txBox="1">
            <a:spLocks/>
          </p:cNvSpPr>
          <p:nvPr/>
        </p:nvSpPr>
        <p:spPr>
          <a:xfrm>
            <a:off x="533400" y="1066853"/>
            <a:ext cx="7810500" cy="102806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rgbClr val="D33321"/>
                </a:solidFill>
                <a:latin typeface="Sharp Grotesk SmBold 20"/>
                <a:ea typeface="+mj-ea"/>
                <a:cs typeface="Sharp Grotesk SmBold 20"/>
              </a:defRPr>
            </a:lvl1pPr>
          </a:lstStyle>
          <a:p>
            <a:r>
              <a:rPr lang="en-US" sz="4400" dirty="0" smtClean="0">
                <a:solidFill>
                  <a:schemeClr val="tx1"/>
                </a:solidFill>
                <a:latin typeface="+mj-lt"/>
              </a:rPr>
              <a:t>Modernization Office</a:t>
            </a:r>
            <a:endParaRPr lang="en-US" sz="4400" dirty="0">
              <a:solidFill>
                <a:schemeClr val="tx1"/>
              </a:solidFill>
              <a:latin typeface="+mj-lt"/>
            </a:endParaRPr>
          </a:p>
        </p:txBody>
      </p:sp>
      <p:sp>
        <p:nvSpPr>
          <p:cNvPr id="6" name="TextBox 5"/>
          <p:cNvSpPr txBox="1"/>
          <p:nvPr/>
        </p:nvSpPr>
        <p:spPr>
          <a:xfrm>
            <a:off x="533399" y="2094918"/>
            <a:ext cx="8104573" cy="4031873"/>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BARD and other IT Modernization</a:t>
            </a:r>
          </a:p>
          <a:p>
            <a:pPr marL="457200" indent="-457200">
              <a:buFont typeface="Arial" panose="020B0604020202020204" pitchFamily="34" charset="0"/>
              <a:buChar char="•"/>
            </a:pPr>
            <a:r>
              <a:rPr lang="en-US" sz="3200" dirty="0" smtClean="0"/>
              <a:t>PICS Modernization</a:t>
            </a:r>
          </a:p>
          <a:p>
            <a:pPr marL="457200" indent="-457200">
              <a:buFont typeface="Arial" panose="020B0604020202020204" pitchFamily="34" charset="0"/>
              <a:buChar char="•"/>
            </a:pPr>
            <a:r>
              <a:rPr lang="en-US" sz="3200" dirty="0" smtClean="0"/>
              <a:t>Next-Generation Playback Devices</a:t>
            </a:r>
          </a:p>
          <a:p>
            <a:pPr marL="457200" indent="-457200">
              <a:buFont typeface="Arial" panose="020B0604020202020204" pitchFamily="34" charset="0"/>
              <a:buChar char="•"/>
            </a:pPr>
            <a:r>
              <a:rPr lang="en-US" sz="3200" dirty="0" smtClean="0"/>
              <a:t>Braille </a:t>
            </a:r>
            <a:r>
              <a:rPr lang="en-US" sz="3200" dirty="0" err="1" smtClean="0"/>
              <a:t>eReader</a:t>
            </a:r>
            <a:r>
              <a:rPr lang="en-US" sz="3200" dirty="0" smtClean="0"/>
              <a:t> Pilot</a:t>
            </a:r>
          </a:p>
          <a:p>
            <a:pPr marL="457200" indent="-457200">
              <a:buFont typeface="Arial" panose="020B0604020202020204" pitchFamily="34" charset="0"/>
              <a:buChar char="•"/>
            </a:pPr>
            <a:r>
              <a:rPr lang="en-US" sz="3200" dirty="0" smtClean="0"/>
              <a:t>Marrakesh Treaty</a:t>
            </a:r>
          </a:p>
          <a:p>
            <a:pPr marL="457200" indent="-457200">
              <a:buFont typeface="Arial" panose="020B0604020202020204" pitchFamily="34" charset="0"/>
              <a:buChar char="•"/>
            </a:pPr>
            <a:r>
              <a:rPr lang="en-US" sz="3200" dirty="0" smtClean="0"/>
              <a:t>Data Connectivity Provision</a:t>
            </a:r>
          </a:p>
          <a:p>
            <a:pPr marL="457200" indent="-457200">
              <a:buFont typeface="Arial" panose="020B0604020202020204" pitchFamily="34" charset="0"/>
              <a:buChar char="•"/>
            </a:pPr>
            <a:r>
              <a:rPr lang="en-US" sz="3200" dirty="0" smtClean="0"/>
              <a:t>NLS Reorganization</a:t>
            </a:r>
          </a:p>
          <a:p>
            <a:pPr marL="457200" indent="-457200">
              <a:buFont typeface="Arial" panose="020B0604020202020204" pitchFamily="34" charset="0"/>
              <a:buChar char="•"/>
            </a:pPr>
            <a:r>
              <a:rPr lang="en-US" sz="3200" dirty="0" smtClean="0"/>
              <a:t>NLS Relocation</a:t>
            </a:r>
            <a:endParaRPr lang="en-US" sz="3200" dirty="0"/>
          </a:p>
        </p:txBody>
      </p:sp>
      <p:sp>
        <p:nvSpPr>
          <p:cNvPr id="7" name="Rectangle 6"/>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Tree>
    <p:extLst>
      <p:ext uri="{BB962C8B-B14F-4D97-AF65-F5344CB8AC3E}">
        <p14:creationId xmlns:p14="http://schemas.microsoft.com/office/powerpoint/2010/main" val="7935788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2" name="Rectangle 1"/>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6" name="TextBox 5"/>
          <p:cNvSpPr txBox="1"/>
          <p:nvPr/>
        </p:nvSpPr>
        <p:spPr>
          <a:xfrm>
            <a:off x="533400" y="1298692"/>
            <a:ext cx="7810500" cy="8032968"/>
          </a:xfrm>
          <a:prstGeom prst="rect">
            <a:avLst/>
          </a:prstGeom>
          <a:noFill/>
        </p:spPr>
        <p:txBody>
          <a:bodyPr wrap="square" rtlCol="0">
            <a:spAutoFit/>
          </a:bodyPr>
          <a:lstStyle/>
          <a:p>
            <a:r>
              <a:rPr lang="en-US" sz="3200" dirty="0"/>
              <a:t>BARD and other IT </a:t>
            </a:r>
            <a:r>
              <a:rPr lang="en-US" sz="3200" dirty="0" smtClean="0"/>
              <a:t>Modernization</a:t>
            </a:r>
          </a:p>
          <a:p>
            <a:r>
              <a:rPr lang="en-US" dirty="0">
                <a:latin typeface="Calibri" panose="020F0502020204030204" pitchFamily="34" charset="0"/>
                <a:cs typeface="Calibri" panose="020F0502020204030204" pitchFamily="34" charset="0"/>
              </a:rPr>
              <a:t>The current Braille and Audio Reading Download (BARD) System was originally design to be hosted on physical Library of Congress servers. This aging infrastructure is nearing its full capacity as BARD’s patron base has increased exponentially over the past few years. The increasing book search and download activity is also taking up a significant portion of LOC’s network bandwidth. The system must be migrated to the cloud and re-engineered to leverage modern cloud technologies, including AAA—a single sign-on application that will allow for patrons to access digital materials. </a:t>
            </a:r>
            <a:endParaRPr lang="en-US" dirty="0" smtClean="0">
              <a:latin typeface="Calibri" panose="020F0502020204030204" pitchFamily="34" charset="0"/>
              <a:cs typeface="Calibri" panose="020F0502020204030204" pitchFamily="34" charset="0"/>
            </a:endParaRPr>
          </a:p>
          <a:p>
            <a:r>
              <a:rPr lang="en-US" sz="3200" dirty="0" smtClean="0"/>
              <a:t>PICS Modernization</a:t>
            </a:r>
          </a:p>
          <a:p>
            <a:r>
              <a:rPr lang="en-US" dirty="0">
                <a:latin typeface="Calibri" panose="020F0502020204030204" pitchFamily="34" charset="0"/>
                <a:cs typeface="Calibri" panose="020F0502020204030204" pitchFamily="34" charset="0"/>
              </a:rPr>
              <a:t>The purpose of the Production Inventory Control System (PICS) is to modernize NLS’s book production processes. The system is comprised of the following components:  (1) BCS Client; (2) CDS Search; (3) ETL; (4) Signiant; (5) Label Composer; (6) </a:t>
            </a:r>
            <a:r>
              <a:rPr lang="en-US" dirty="0" err="1" smtClean="0">
                <a:latin typeface="Calibri" panose="020F0502020204030204" pitchFamily="34" charset="0"/>
                <a:cs typeface="Calibri" panose="020F0502020204030204" pitchFamily="34" charset="0"/>
              </a:rPr>
              <a:t>MediaPulse</a:t>
            </a:r>
            <a:r>
              <a:rPr lang="en-US" dirty="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(Workflow </a:t>
            </a:r>
            <a:r>
              <a:rPr lang="en-US" dirty="0">
                <a:latin typeface="Calibri" panose="020F0502020204030204" pitchFamily="34" charset="0"/>
                <a:cs typeface="Calibri" panose="020F0502020204030204" pitchFamily="34" charset="0"/>
              </a:rPr>
              <a:t>Engine); (7) Transfer Portal; (8) </a:t>
            </a:r>
            <a:r>
              <a:rPr lang="en-US" dirty="0" err="1">
                <a:latin typeface="Calibri" panose="020F0502020204030204" pitchFamily="34" charset="0"/>
                <a:cs typeface="Calibri" panose="020F0502020204030204" pitchFamily="34" charset="0"/>
              </a:rPr>
              <a:t>Solr</a:t>
            </a:r>
            <a:r>
              <a:rPr lang="en-US" dirty="0">
                <a:latin typeface="Calibri" panose="020F0502020204030204" pitchFamily="34" charset="0"/>
                <a:cs typeface="Calibri" panose="020F0502020204030204" pitchFamily="34" charset="0"/>
              </a:rPr>
              <a:t>; and (9) Validators.</a:t>
            </a:r>
          </a:p>
          <a:p>
            <a:endParaRPr lang="en-US" sz="3200" dirty="0"/>
          </a:p>
          <a:p>
            <a:endParaRPr lang="en-US" dirty="0">
              <a:latin typeface="Calibri" panose="020F0502020204030204" pitchFamily="34" charset="0"/>
              <a:cs typeface="Calibri" panose="020F0502020204030204" pitchFamily="34" charset="0"/>
            </a:endParaRPr>
          </a:p>
          <a:p>
            <a:endParaRPr lang="en-US" dirty="0"/>
          </a:p>
          <a:p>
            <a:endParaRPr lang="en-US" dirty="0"/>
          </a:p>
          <a:p>
            <a:endParaRPr lang="en-US" dirty="0" smtClean="0"/>
          </a:p>
          <a:p>
            <a:endParaRPr lang="en-US" dirty="0"/>
          </a:p>
          <a:p>
            <a:endParaRPr lang="en-US" sz="3200" dirty="0" smtClean="0"/>
          </a:p>
          <a:p>
            <a:endParaRPr lang="en-US" sz="3200" dirty="0" smtClean="0"/>
          </a:p>
          <a:p>
            <a:endParaRPr lang="en-US" sz="3200" dirty="0"/>
          </a:p>
        </p:txBody>
      </p:sp>
    </p:spTree>
    <p:extLst>
      <p:ext uri="{BB962C8B-B14F-4D97-AF65-F5344CB8AC3E}">
        <p14:creationId xmlns:p14="http://schemas.microsoft.com/office/powerpoint/2010/main" val="2588705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2" name="Rectangle 1"/>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6" name="TextBox 5"/>
          <p:cNvSpPr txBox="1"/>
          <p:nvPr/>
        </p:nvSpPr>
        <p:spPr>
          <a:xfrm>
            <a:off x="449437" y="1030677"/>
            <a:ext cx="8024647" cy="6647974"/>
          </a:xfrm>
          <a:prstGeom prst="rect">
            <a:avLst/>
          </a:prstGeom>
          <a:noFill/>
        </p:spPr>
        <p:txBody>
          <a:bodyPr wrap="square" rtlCol="0">
            <a:spAutoFit/>
          </a:bodyPr>
          <a:lstStyle/>
          <a:p>
            <a:r>
              <a:rPr lang="en-US" sz="3200" dirty="0" smtClean="0"/>
              <a:t>Next-Generation Playback Devices</a:t>
            </a:r>
          </a:p>
          <a:p>
            <a:r>
              <a:rPr lang="en-US" dirty="0">
                <a:latin typeface="Calibri" panose="020F0502020204030204" pitchFamily="34" charset="0"/>
                <a:cs typeface="Calibri" panose="020F0502020204030204" pitchFamily="34" charset="0"/>
              </a:rPr>
              <a:t>NLS is investigating multiple avenues for a Next-Generation Playback Device to eventually replace the current Digital Talking Book Machine. These avenues include a Locked-down Smartphone, a Smart Speaker—both employing Voice User Interface capability—and a Stop-Gap </a:t>
            </a:r>
            <a:r>
              <a:rPr lang="en-US" dirty="0" smtClean="0">
                <a:latin typeface="Calibri" panose="020F0502020204030204" pitchFamily="34" charset="0"/>
                <a:cs typeface="Calibri" panose="020F0502020204030204" pitchFamily="34" charset="0"/>
              </a:rPr>
              <a:t>Player aka DA-2. </a:t>
            </a:r>
            <a:r>
              <a:rPr lang="en-US" dirty="0">
                <a:latin typeface="Calibri" panose="020F0502020204030204" pitchFamily="34" charset="0"/>
                <a:cs typeface="Calibri" panose="020F0502020204030204" pitchFamily="34" charset="0"/>
              </a:rPr>
              <a:t>Current estimates show the DTBM inventory </a:t>
            </a:r>
            <a:r>
              <a:rPr lang="en-US" dirty="0" smtClean="0">
                <a:latin typeface="Calibri" panose="020F0502020204030204" pitchFamily="34" charset="0"/>
                <a:cs typeface="Calibri" panose="020F0502020204030204" pitchFamily="34" charset="0"/>
              </a:rPr>
              <a:t>may </a:t>
            </a:r>
            <a:r>
              <a:rPr lang="en-US" dirty="0">
                <a:latin typeface="Calibri" panose="020F0502020204030204" pitchFamily="34" charset="0"/>
                <a:cs typeface="Calibri" panose="020F0502020204030204" pitchFamily="34" charset="0"/>
              </a:rPr>
              <a:t>be depleted in up to four years.</a:t>
            </a:r>
          </a:p>
          <a:p>
            <a:r>
              <a:rPr lang="en-US" sz="3200" dirty="0" smtClean="0"/>
              <a:t>Braille </a:t>
            </a:r>
            <a:r>
              <a:rPr lang="en-US" sz="3200" dirty="0" err="1" smtClean="0"/>
              <a:t>eReader</a:t>
            </a:r>
            <a:r>
              <a:rPr lang="en-US" sz="3200" dirty="0" smtClean="0"/>
              <a:t> Pilot</a:t>
            </a:r>
          </a:p>
          <a:p>
            <a:r>
              <a:rPr lang="en-US" dirty="0">
                <a:latin typeface="Calibri" panose="020F0502020204030204" pitchFamily="34" charset="0"/>
                <a:cs typeface="Calibri" panose="020F0502020204030204" pitchFamily="34" charset="0"/>
              </a:rPr>
              <a:t>The purpose of the Braille </a:t>
            </a:r>
            <a:r>
              <a:rPr lang="en-US" dirty="0" err="1">
                <a:latin typeface="Calibri" panose="020F0502020204030204" pitchFamily="34" charset="0"/>
                <a:cs typeface="Calibri" panose="020F0502020204030204" pitchFamily="34" charset="0"/>
              </a:rPr>
              <a:t>eReader</a:t>
            </a:r>
            <a:r>
              <a:rPr lang="en-US" dirty="0">
                <a:latin typeface="Calibri" panose="020F0502020204030204" pitchFamily="34" charset="0"/>
                <a:cs typeface="Calibri" panose="020F0502020204030204" pitchFamily="34" charset="0"/>
              </a:rPr>
              <a:t> pilot is to test the expansion of the NLS product offering to include a device that enables reading of electronic braille (a Braille </a:t>
            </a:r>
            <a:r>
              <a:rPr lang="en-US" dirty="0" err="1">
                <a:latin typeface="Calibri" panose="020F0502020204030204" pitchFamily="34" charset="0"/>
                <a:cs typeface="Calibri" panose="020F0502020204030204" pitchFamily="34" charset="0"/>
              </a:rPr>
              <a:t>eReader</a:t>
            </a:r>
            <a:r>
              <a:rPr lang="en-US" dirty="0">
                <a:latin typeface="Calibri" panose="020F0502020204030204" pitchFamily="34" charset="0"/>
                <a:cs typeface="Calibri" panose="020F0502020204030204" pitchFamily="34" charset="0"/>
              </a:rPr>
              <a:t>). </a:t>
            </a:r>
          </a:p>
          <a:p>
            <a:endParaRPr lang="en-US" sz="3200" dirty="0"/>
          </a:p>
          <a:p>
            <a:endParaRPr lang="en-US" dirty="0">
              <a:latin typeface="Calibri" panose="020F0502020204030204" pitchFamily="34" charset="0"/>
              <a:cs typeface="Calibri" panose="020F0502020204030204" pitchFamily="34" charset="0"/>
            </a:endParaRPr>
          </a:p>
          <a:p>
            <a:endParaRPr lang="en-US" dirty="0"/>
          </a:p>
          <a:p>
            <a:endParaRPr lang="en-US" dirty="0"/>
          </a:p>
          <a:p>
            <a:endParaRPr lang="en-US" dirty="0" smtClean="0"/>
          </a:p>
          <a:p>
            <a:endParaRPr lang="en-US" dirty="0"/>
          </a:p>
          <a:p>
            <a:endParaRPr lang="en-US" sz="3200" dirty="0" smtClean="0"/>
          </a:p>
          <a:p>
            <a:endParaRPr lang="en-US" sz="3200" dirty="0" smtClean="0"/>
          </a:p>
          <a:p>
            <a:endParaRPr lang="en-US" sz="3200" dirty="0"/>
          </a:p>
        </p:txBody>
      </p:sp>
    </p:spTree>
    <p:extLst>
      <p:ext uri="{BB962C8B-B14F-4D97-AF65-F5344CB8AC3E}">
        <p14:creationId xmlns:p14="http://schemas.microsoft.com/office/powerpoint/2010/main" val="1674805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2" name="Rectangle 1"/>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6" name="TextBox 5"/>
          <p:cNvSpPr txBox="1"/>
          <p:nvPr/>
        </p:nvSpPr>
        <p:spPr>
          <a:xfrm>
            <a:off x="533400" y="1298692"/>
            <a:ext cx="7810500" cy="6340197"/>
          </a:xfrm>
          <a:prstGeom prst="rect">
            <a:avLst/>
          </a:prstGeom>
          <a:noFill/>
        </p:spPr>
        <p:txBody>
          <a:bodyPr wrap="square" rtlCol="0">
            <a:spAutoFit/>
          </a:bodyPr>
          <a:lstStyle/>
          <a:p>
            <a:r>
              <a:rPr lang="en-US" sz="3200" dirty="0" smtClean="0"/>
              <a:t>Marrakesh Treaty</a:t>
            </a:r>
          </a:p>
          <a:p>
            <a:r>
              <a:rPr lang="en-US" dirty="0" smtClean="0">
                <a:latin typeface="Calibri" panose="020F0502020204030204" pitchFamily="34" charset="0"/>
                <a:cs typeface="Calibri" panose="020F0502020204030204" pitchFamily="34" charset="0"/>
              </a:rPr>
              <a:t>NLS </a:t>
            </a:r>
            <a:r>
              <a:rPr lang="en-US" dirty="0">
                <a:latin typeface="Calibri" panose="020F0502020204030204" pitchFamily="34" charset="0"/>
                <a:cs typeface="Calibri" panose="020F0502020204030204" pitchFamily="34" charset="0"/>
              </a:rPr>
              <a:t>has arguably the largest collection of braille and audio books eligible for exchange under the Marrakesh Treaty. NLS also serves a significant number of individuals in diaspora needing languages other than English for purposes of study, </a:t>
            </a:r>
            <a:r>
              <a:rPr lang="en-US" dirty="0" smtClean="0">
                <a:latin typeface="Calibri" panose="020F0502020204030204" pitchFamily="34" charset="0"/>
                <a:cs typeface="Calibri" panose="020F0502020204030204" pitchFamily="34" charset="0"/>
              </a:rPr>
              <a:t>learning, </a:t>
            </a:r>
            <a:r>
              <a:rPr lang="en-US" dirty="0">
                <a:latin typeface="Calibri" panose="020F0502020204030204" pitchFamily="34" charset="0"/>
                <a:cs typeface="Calibri" panose="020F0502020204030204" pitchFamily="34" charset="0"/>
              </a:rPr>
              <a:t>and general reading. NLS and its network libraries therefore plan to participate fully in Marrakesh Treaty activities in order to advance access to published texts for NLS </a:t>
            </a:r>
            <a:r>
              <a:rPr lang="en-US" dirty="0" smtClean="0">
                <a:latin typeface="Calibri" panose="020F0502020204030204" pitchFamily="34" charset="0"/>
                <a:cs typeface="Calibri" panose="020F0502020204030204" pitchFamily="34" charset="0"/>
              </a:rPr>
              <a:t>patrons </a:t>
            </a:r>
            <a:r>
              <a:rPr lang="en-US" dirty="0">
                <a:latin typeface="Calibri" panose="020F0502020204030204" pitchFamily="34" charset="0"/>
                <a:cs typeface="Calibri" panose="020F0502020204030204" pitchFamily="34" charset="0"/>
              </a:rPr>
              <a:t>and blind and </a:t>
            </a:r>
            <a:r>
              <a:rPr lang="en-US" dirty="0" smtClean="0">
                <a:latin typeface="Calibri" panose="020F0502020204030204" pitchFamily="34" charset="0"/>
                <a:cs typeface="Calibri" panose="020F0502020204030204" pitchFamily="34" charset="0"/>
              </a:rPr>
              <a:t>print-disabled </a:t>
            </a:r>
            <a:r>
              <a:rPr lang="en-US" dirty="0">
                <a:latin typeface="Calibri" panose="020F0502020204030204" pitchFamily="34" charset="0"/>
                <a:cs typeface="Calibri" panose="020F0502020204030204" pitchFamily="34" charset="0"/>
              </a:rPr>
              <a:t>persons worldwide.</a:t>
            </a:r>
          </a:p>
          <a:p>
            <a:r>
              <a:rPr lang="en-US" sz="3200" dirty="0" smtClean="0"/>
              <a:t>Data Connectivity Provision</a:t>
            </a:r>
            <a:endParaRPr lang="en-US" sz="3200" dirty="0"/>
          </a:p>
          <a:p>
            <a:r>
              <a:rPr lang="en-US" dirty="0"/>
              <a:t>In order to minimize the physical distribution of its materials and move toward an internet model with limited physical </a:t>
            </a:r>
            <a:r>
              <a:rPr lang="en-US" dirty="0" smtClean="0"/>
              <a:t>distribution, </a:t>
            </a:r>
            <a:r>
              <a:rPr lang="en-US" dirty="0"/>
              <a:t>NLS undertook a project to assess the cost of providing mobile connectivity to patrons who would not otherwise be able to download or stream talking books and braille from NLS. Data transmission costs are expected to constitute a major component of future NLS expenditures, so careful modeling of these forecasted future costs is essential in forming estimates of future budget requirements</a:t>
            </a:r>
            <a:r>
              <a:rPr lang="en-US" dirty="0" smtClean="0"/>
              <a:t>.</a:t>
            </a:r>
            <a:endParaRPr lang="en-US" dirty="0"/>
          </a:p>
          <a:p>
            <a:endParaRPr lang="en-US" dirty="0"/>
          </a:p>
          <a:p>
            <a:endParaRPr lang="en-US" dirty="0" smtClean="0"/>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2901735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76" y="134398"/>
            <a:ext cx="1695739" cy="642458"/>
          </a:xfrm>
          <a:prstGeom prst="rect">
            <a:avLst/>
          </a:prstGeom>
        </p:spPr>
      </p:pic>
      <p:sp>
        <p:nvSpPr>
          <p:cNvPr id="2" name="Rectangle 1"/>
          <p:cNvSpPr/>
          <p:nvPr/>
        </p:nvSpPr>
        <p:spPr>
          <a:xfrm>
            <a:off x="215368" y="6187440"/>
            <a:ext cx="6112314" cy="461665"/>
          </a:xfrm>
          <a:prstGeom prst="rect">
            <a:avLst/>
          </a:prstGeom>
        </p:spPr>
        <p:txBody>
          <a:bodyPr wrap="none">
            <a:spAutoFit/>
          </a:bodyPr>
          <a:lstStyle/>
          <a:p>
            <a:r>
              <a:rPr lang="en-US" sz="2400" b="1" i="1" dirty="0">
                <a:solidFill>
                  <a:srgbClr val="F05129"/>
                </a:solidFill>
              </a:rPr>
              <a:t>American Council of the Blind Convention 2021</a:t>
            </a:r>
            <a:endParaRPr lang="en-US" sz="2400" dirty="0">
              <a:solidFill>
                <a:srgbClr val="F05129"/>
              </a:solidFill>
            </a:endParaRPr>
          </a:p>
        </p:txBody>
      </p:sp>
      <p:sp>
        <p:nvSpPr>
          <p:cNvPr id="6" name="TextBox 5"/>
          <p:cNvSpPr txBox="1"/>
          <p:nvPr/>
        </p:nvSpPr>
        <p:spPr>
          <a:xfrm>
            <a:off x="533400" y="1298692"/>
            <a:ext cx="7810500" cy="6617196"/>
          </a:xfrm>
          <a:prstGeom prst="rect">
            <a:avLst/>
          </a:prstGeom>
          <a:noFill/>
        </p:spPr>
        <p:txBody>
          <a:bodyPr wrap="square" rtlCol="0">
            <a:spAutoFit/>
          </a:bodyPr>
          <a:lstStyle/>
          <a:p>
            <a:r>
              <a:rPr lang="en-US" sz="3200" dirty="0" smtClean="0"/>
              <a:t>NLS Reorganization</a:t>
            </a:r>
          </a:p>
          <a:p>
            <a:r>
              <a:rPr lang="en-US" dirty="0">
                <a:latin typeface="Calibri" panose="020F0502020204030204" pitchFamily="34" charset="0"/>
                <a:cs typeface="Calibri" panose="020F0502020204030204" pitchFamily="34" charset="0"/>
              </a:rPr>
              <a:t>NLS </a:t>
            </a:r>
            <a:r>
              <a:rPr lang="en-US" dirty="0" smtClean="0">
                <a:latin typeface="Calibri" panose="020F0502020204030204" pitchFamily="34" charset="0"/>
                <a:cs typeface="Calibri" panose="020F0502020204030204" pitchFamily="34" charset="0"/>
              </a:rPr>
              <a:t>has implemented </a:t>
            </a:r>
            <a:r>
              <a:rPr lang="en-US" dirty="0">
                <a:latin typeface="Calibri" panose="020F0502020204030204" pitchFamily="34" charset="0"/>
                <a:cs typeface="Calibri" panose="020F0502020204030204" pitchFamily="34" charset="0"/>
              </a:rPr>
              <a:t>a reorganization of its organizational structure to more directly meet its mission, including a Congressional mandate to more precisely understand its patrons and to more efficiently process and deliver its products and services to its hundreds of thousands of dedicated patrons</a:t>
            </a:r>
            <a:r>
              <a:rPr lang="id-ID" dirty="0" smtClean="0">
                <a:latin typeface="Calibri" panose="020F0502020204030204" pitchFamily="34" charset="0"/>
                <a:cs typeface="Calibri" panose="020F0502020204030204" pitchFamily="34" charset="0"/>
              </a:rPr>
              <a:t>.</a:t>
            </a:r>
            <a:endParaRPr lang="en-US" dirty="0" smtClean="0">
              <a:latin typeface="Calibri" panose="020F0502020204030204" pitchFamily="34" charset="0"/>
              <a:cs typeface="Calibri" panose="020F0502020204030204" pitchFamily="34" charset="0"/>
            </a:endParaRPr>
          </a:p>
          <a:p>
            <a:endParaRPr lang="en-US" dirty="0" smtClean="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New </a:t>
            </a:r>
            <a:r>
              <a:rPr lang="en-US" u="sng" dirty="0" smtClean="0">
                <a:latin typeface="Calibri" panose="020F0502020204030204" pitchFamily="34" charset="0"/>
                <a:cs typeface="Calibri" panose="020F0502020204030204" pitchFamily="34" charset="0"/>
              </a:rPr>
              <a:t>Patron and Network Engagement Division </a:t>
            </a:r>
            <a:r>
              <a:rPr lang="en-US" dirty="0" smtClean="0">
                <a:latin typeface="Calibri" panose="020F0502020204030204" pitchFamily="34" charset="0"/>
                <a:cs typeface="Calibri" panose="020F0502020204030204" pitchFamily="34" charset="0"/>
              </a:rPr>
              <a:t>was specifically designed to increase communication and collaboration with YOU, our patrons and stakeholders!</a:t>
            </a: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r>
              <a:rPr lang="en-US" sz="3200" dirty="0" smtClean="0"/>
              <a:t>NLS Relocation</a:t>
            </a:r>
            <a:endParaRPr lang="en-US" sz="3200" dirty="0"/>
          </a:p>
          <a:p>
            <a:r>
              <a:rPr lang="en-US" dirty="0">
                <a:latin typeface="Calibri" panose="020F0502020204030204" pitchFamily="34" charset="0"/>
                <a:cs typeface="Calibri" panose="020F0502020204030204" pitchFamily="34" charset="0"/>
              </a:rPr>
              <a:t>NLS has been seeking the relocation of its facility </a:t>
            </a:r>
            <a:r>
              <a:rPr lang="en-US" dirty="0" smtClean="0">
                <a:latin typeface="Calibri" panose="020F0502020204030204" pitchFamily="34" charset="0"/>
                <a:cs typeface="Calibri" panose="020F0502020204030204" pitchFamily="34" charset="0"/>
              </a:rPr>
              <a:t>ideally to </a:t>
            </a:r>
            <a:r>
              <a:rPr lang="en-US" dirty="0">
                <a:latin typeface="Calibri" panose="020F0502020204030204" pitchFamily="34" charset="0"/>
                <a:cs typeface="Calibri" panose="020F0502020204030204" pitchFamily="34" charset="0"/>
              </a:rPr>
              <a:t>the 501 1</a:t>
            </a:r>
            <a:r>
              <a:rPr lang="en-US" baseline="30000" dirty="0">
                <a:latin typeface="Calibri" panose="020F0502020204030204" pitchFamily="34" charset="0"/>
                <a:cs typeface="Calibri" panose="020F0502020204030204" pitchFamily="34" charset="0"/>
              </a:rPr>
              <a:t>st</a:t>
            </a:r>
            <a:r>
              <a:rPr lang="en-US" dirty="0">
                <a:latin typeface="Calibri" panose="020F0502020204030204" pitchFamily="34" charset="0"/>
                <a:cs typeface="Calibri" panose="020F0502020204030204" pitchFamily="34" charset="0"/>
              </a:rPr>
              <a:t> Street location to better serve its patrons in a more public capacity. The relocation for NLS has been studied and pursued for many years and based on the need to avoid another long-term lease </a:t>
            </a:r>
            <a:r>
              <a:rPr lang="en-US" dirty="0" smtClean="0">
                <a:latin typeface="Calibri" panose="020F0502020204030204" pitchFamily="34" charset="0"/>
                <a:cs typeface="Calibri" panose="020F0502020204030204" pitchFamily="34" charset="0"/>
              </a:rPr>
              <a:t>as </a:t>
            </a:r>
            <a:r>
              <a:rPr lang="en-US" dirty="0">
                <a:latin typeface="Calibri" panose="020F0502020204030204" pitchFamily="34" charset="0"/>
                <a:cs typeface="Calibri" panose="020F0502020204030204" pitchFamily="34" charset="0"/>
              </a:rPr>
              <a:t>the current space (88K sf) is </a:t>
            </a:r>
            <a:r>
              <a:rPr lang="en-US" dirty="0" smtClean="0">
                <a:latin typeface="Calibri" panose="020F0502020204030204" pitchFamily="34" charset="0"/>
                <a:cs typeface="Calibri" panose="020F0502020204030204" pitchFamily="34" charset="0"/>
              </a:rPr>
              <a:t>no </a:t>
            </a:r>
            <a:r>
              <a:rPr lang="en-US" dirty="0">
                <a:latin typeface="Calibri" panose="020F0502020204030204" pitchFamily="34" charset="0"/>
                <a:cs typeface="Calibri" panose="020F0502020204030204" pitchFamily="34" charset="0"/>
              </a:rPr>
              <a:t>longer a viable long-term solution.  </a:t>
            </a:r>
          </a:p>
          <a:p>
            <a:endParaRPr lang="en-US" dirty="0"/>
          </a:p>
          <a:p>
            <a:endParaRPr lang="en-US" dirty="0" smtClean="0"/>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2568806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8420</TotalTime>
  <Words>1242</Words>
  <Application>Microsoft Office PowerPoint</Application>
  <PresentationFormat>On-screen Show (4:3)</PresentationFormat>
  <Paragraphs>165</Paragraphs>
  <Slides>17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DengXian</vt:lpstr>
      <vt:lpstr>Sharp Grotesk SmBold 20</vt:lpstr>
      <vt:lpstr>宋体</vt:lpstr>
      <vt:lpstr>Arial</vt:lpstr>
      <vt:lpstr>Arial Black</vt:lpstr>
      <vt:lpstr>Arial Rounded MT Bold</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asdasd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asdasd asdasd</dc:creator>
  <cp:lastModifiedBy>Jason Yasner</cp:lastModifiedBy>
  <cp:revision>230</cp:revision>
  <cp:lastPrinted>2019-06-11T12:26:43Z</cp:lastPrinted>
  <dcterms:created xsi:type="dcterms:W3CDTF">2019-03-04T20:04:31Z</dcterms:created>
  <dcterms:modified xsi:type="dcterms:W3CDTF">2021-07-18T22:18:40Z</dcterms:modified>
</cp:coreProperties>
</file>